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tags/tag19.xml" ContentType="application/vnd.openxmlformats-officedocument.presentationml.tags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theme/themeOverride3.xml" ContentType="application/vnd.openxmlformats-officedocument.themeOverride+xml"/>
  <Override PartName="/ppt/drawings/drawing2.xml" ContentType="application/vnd.openxmlformats-officedocument.drawingml.chartshape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4"/>
    <p:sldMasterId id="2147483693" r:id="rId5"/>
  </p:sldMasterIdLst>
  <p:notesMasterIdLst>
    <p:notesMasterId r:id="rId26"/>
  </p:notesMasterIdLst>
  <p:sldIdLst>
    <p:sldId id="4397" r:id="rId6"/>
    <p:sldId id="2141412158" r:id="rId7"/>
    <p:sldId id="2141412170" r:id="rId8"/>
    <p:sldId id="259" r:id="rId9"/>
    <p:sldId id="2141412174" r:id="rId10"/>
    <p:sldId id="2141412175" r:id="rId11"/>
    <p:sldId id="2141412176" r:id="rId12"/>
    <p:sldId id="274" r:id="rId13"/>
    <p:sldId id="2141412172" r:id="rId14"/>
    <p:sldId id="275" r:id="rId15"/>
    <p:sldId id="2147483538" r:id="rId16"/>
    <p:sldId id="2147483521" r:id="rId17"/>
    <p:sldId id="266" r:id="rId18"/>
    <p:sldId id="286" r:id="rId19"/>
    <p:sldId id="281" r:id="rId20"/>
    <p:sldId id="269" r:id="rId21"/>
    <p:sldId id="2141412173" r:id="rId22"/>
    <p:sldId id="280" r:id="rId23"/>
    <p:sldId id="271" r:id="rId24"/>
    <p:sldId id="2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8EC0100-0A8F-11EC-7D18-B9EFDF6A7F38}" name="Klaff, Madeline" initials="KM" userId="S::mklaff@deloitte.com::56c1c75c-98e4-4804-bb06-b207c1e22452" providerId="AD"/>
  <p188:author id="{663EB506-3295-D35F-CAAB-403858C813EA}" name="Dipalermo, Stephen - Washington, DC - Contractor" initials="SD" userId="S::Stephen.Dipalermo@usps.gov::6940dc37-ed1d-4c4f-b236-412ae576cfd7" providerId="AD"/>
  <p188:author id="{AEE67736-BBC2-9D63-ECEA-204160E9B110}" name="Howe, Heather L - Arlington, VA - Contractor" initials="HH" userId="S::Heather.L.Howe2@usps.gov::f5516a42-d139-467e-9f63-685e0462a3c3" providerId="AD"/>
  <p188:author id="{203F5438-0C8D-3D63-D409-511E9B0ACF7B}" name="Klaff, Madeline L - San Francisco, CA - Contractor" initials="KMLSFCC" userId="S::Madeline.L.Klaff@usps.gov::f34879de-7ebc-42fc-bd5f-80651c5827d3" providerId="AD"/>
  <p188:author id="{4323DF3D-6F21-6A6B-3763-D72957CEAA6D}" name="Nolan, Emily C - Washington, DC - Contractor" initials="EN" userId="S::Emily.C.Nolan@usps.gov::734c390a-3830-4c93-a1ee-b7452eed705c" providerId="AD"/>
  <p188:author id="{AD7B1351-3527-A063-B95F-739AF95AC66E}" name="Klaff, Madeline L - San Francisco, CA - Contractor" initials="KC" userId="S::madeline.l.klaff@usps.gov::f34879de-7ebc-42fc-bd5f-80651c5827d3" providerId="AD"/>
  <p188:author id="{B296E65F-B411-E9B1-D8B2-6701FD98474E}" name="Konz, Kelsea" initials="KK" userId="S::kkonz@deloitte.com::fda819c5-3cec-40a7-b766-a326ae37e739" providerId="AD"/>
  <p188:author id="{91331773-6926-27D2-3045-C6647D2B21F6}" name="Nolan, Emily" initials="EN" userId="S::emnolan@deloitte.com::7541704d-0a23-48c4-bac2-6d6bd1be3b3f" providerId="AD"/>
  <p188:author id="{8CF8047C-44D1-3317-C2FC-EC777DA4ADFF}" name="DiPalermo, Stephen" initials="DS" userId="S::sdipalermo@deloitte.com::2f93d0e1-4ec5-45ab-9fe6-79c14b17861b" providerId="AD"/>
  <p188:author id="{76D8748C-A6B6-09EE-DE42-7F7B99CD611A}" name="Mello, Fernando - Washington, DC" initials="MFWD" userId="S::Fernando.Mello@usps.gov::4f716eba-95b3-4c8d-829f-045cd78edffd" providerId="AD"/>
  <p188:author id="{63CB069C-55B2-BC11-AB96-2EF243570116}" name="Dipalermo, Stephen - Washington, DC - Contractor" initials="DC" userId="S::stephen.dipalermo@usps.gov::6940dc37-ed1d-4c4f-b236-412ae576cfd7" providerId="AD"/>
  <p188:author id="{1864FEB9-1BA1-1CBB-D7A7-1C03DDD854E9}" name="Clark, Jordan" initials="CJ" userId="S::jordclark@deloitte.com::ff54ffd3-7634-4af6-96e6-10cc9878d37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B87"/>
    <a:srgbClr val="00ADEA"/>
    <a:srgbClr val="4D4D4D"/>
    <a:srgbClr val="000000"/>
    <a:srgbClr val="F6F6F6"/>
    <a:srgbClr val="E71921"/>
    <a:srgbClr val="218748"/>
    <a:srgbClr val="A7CADD"/>
    <a:srgbClr val="333366"/>
    <a:srgbClr val="3573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155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amedeloitte.sharepoint.com/sites/InformedDelivery/Shared%20Documents/Comms%20and%20Marketing/03_MTAC%20Meetings/FY26/Meeting%2097%20(12-16-2025)/MTAC%20User%20Group%2012_Session%2097_12162025_Pi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8060813568104487E-2"/>
          <c:y val="0.16797247802841012"/>
          <c:w val="0.91030346237171023"/>
          <c:h val="0.6316982189652368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Sheet2!$B$2</c:f>
              <c:strCache>
                <c:ptCount val="1"/>
                <c:pt idx="0">
                  <c:v>Users</c:v>
                </c:pt>
              </c:strCache>
            </c:strRef>
          </c:tx>
          <c:spPr>
            <a:solidFill>
              <a:srgbClr val="3573B1"/>
            </a:solidFill>
            <a:ln>
              <a:noFill/>
            </a:ln>
            <a:effectLst/>
          </c:spPr>
          <c:invertIfNegative val="0"/>
          <c:trendline>
            <c:name>Trend Line (Users)</c:name>
            <c:spPr>
              <a:ln w="19050" cap="rnd">
                <a:solidFill>
                  <a:srgbClr val="1A6EA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Sheet2!$A$57:$A$68</c:f>
              <c:numCache>
                <c:formatCode>d\-mmm</c:formatCode>
                <c:ptCount val="12"/>
                <c:pt idx="0">
                  <c:v>45682</c:v>
                </c:pt>
                <c:pt idx="1">
                  <c:v>45713</c:v>
                </c:pt>
                <c:pt idx="2">
                  <c:v>45741</c:v>
                </c:pt>
                <c:pt idx="3">
                  <c:v>45772</c:v>
                </c:pt>
                <c:pt idx="4">
                  <c:v>45802</c:v>
                </c:pt>
                <c:pt idx="5">
                  <c:v>45833</c:v>
                </c:pt>
                <c:pt idx="6">
                  <c:v>45863</c:v>
                </c:pt>
                <c:pt idx="7">
                  <c:v>45894</c:v>
                </c:pt>
                <c:pt idx="8">
                  <c:v>45925</c:v>
                </c:pt>
                <c:pt idx="9">
                  <c:v>45955</c:v>
                </c:pt>
                <c:pt idx="10">
                  <c:v>45986</c:v>
                </c:pt>
                <c:pt idx="11">
                  <c:v>46016</c:v>
                </c:pt>
              </c:numCache>
            </c:numRef>
          </c:cat>
          <c:val>
            <c:numRef>
              <c:f>Sheet2!$B$57:$B$68</c:f>
              <c:numCache>
                <c:formatCode>_(* #,##0_);_(* \(#,##0\);_(* "-"??_);_(@_)</c:formatCode>
                <c:ptCount val="12"/>
                <c:pt idx="0">
                  <c:v>71311224</c:v>
                </c:pt>
                <c:pt idx="1">
                  <c:v>72161634</c:v>
                </c:pt>
                <c:pt idx="2">
                  <c:v>72904761</c:v>
                </c:pt>
                <c:pt idx="3">
                  <c:v>73691430</c:v>
                </c:pt>
                <c:pt idx="4">
                  <c:v>74389193</c:v>
                </c:pt>
                <c:pt idx="5">
                  <c:v>74389193</c:v>
                </c:pt>
                <c:pt idx="6">
                  <c:v>74389193</c:v>
                </c:pt>
                <c:pt idx="7">
                  <c:v>74389193</c:v>
                </c:pt>
                <c:pt idx="8">
                  <c:v>74700812</c:v>
                </c:pt>
                <c:pt idx="9" formatCode="#,##0">
                  <c:v>75394328</c:v>
                </c:pt>
                <c:pt idx="10" formatCode="#,##0">
                  <c:v>75941527</c:v>
                </c:pt>
                <c:pt idx="11" formatCode="#,##0">
                  <c:v>76858328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8C-4241-A8F9-E847AB4E6D8B}"/>
            </c:ext>
          </c:extLst>
        </c:ser>
        <c:ser>
          <c:idx val="2"/>
          <c:order val="1"/>
          <c:tx>
            <c:strRef>
              <c:f>Sheet2!$C$2</c:f>
              <c:strCache>
                <c:ptCount val="1"/>
                <c:pt idx="0">
                  <c:v>Email</c:v>
                </c:pt>
              </c:strCache>
            </c:strRef>
          </c:tx>
          <c:spPr>
            <a:pattFill prst="dkHorz">
              <a:fgClr>
                <a:srgbClr val="E71921"/>
              </a:fgClr>
              <a:bgClr>
                <a:srgbClr val="FFFFFF"/>
              </a:bgClr>
            </a:pattFill>
            <a:ln cmpd="dbl">
              <a:solidFill>
                <a:srgbClr val="C00000"/>
              </a:solidFill>
            </a:ln>
            <a:effectLst/>
          </c:spPr>
          <c:invertIfNegative val="0"/>
          <c:trendline>
            <c:name>Trend Line (Emails)</c:name>
            <c:spPr>
              <a:ln w="19050" cap="rnd" cmpd="dbl">
                <a:solidFill>
                  <a:srgbClr val="C0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Sheet2!$A$57:$A$68</c:f>
              <c:numCache>
                <c:formatCode>d\-mmm</c:formatCode>
                <c:ptCount val="12"/>
                <c:pt idx="0">
                  <c:v>45682</c:v>
                </c:pt>
                <c:pt idx="1">
                  <c:v>45713</c:v>
                </c:pt>
                <c:pt idx="2">
                  <c:v>45741</c:v>
                </c:pt>
                <c:pt idx="3">
                  <c:v>45772</c:v>
                </c:pt>
                <c:pt idx="4">
                  <c:v>45802</c:v>
                </c:pt>
                <c:pt idx="5">
                  <c:v>45833</c:v>
                </c:pt>
                <c:pt idx="6">
                  <c:v>45863</c:v>
                </c:pt>
                <c:pt idx="7">
                  <c:v>45894</c:v>
                </c:pt>
                <c:pt idx="8">
                  <c:v>45925</c:v>
                </c:pt>
                <c:pt idx="9">
                  <c:v>45955</c:v>
                </c:pt>
                <c:pt idx="10">
                  <c:v>45986</c:v>
                </c:pt>
                <c:pt idx="11">
                  <c:v>46016</c:v>
                </c:pt>
              </c:numCache>
            </c:numRef>
          </c:cat>
          <c:val>
            <c:numRef>
              <c:f>Sheet2!$C$57:$C$68</c:f>
              <c:numCache>
                <c:formatCode>_(* #,##0_);_(* \(#,##0\);_(* "-"??_);_(@_)</c:formatCode>
                <c:ptCount val="12"/>
                <c:pt idx="0">
                  <c:v>61680844</c:v>
                </c:pt>
                <c:pt idx="1">
                  <c:v>62460082</c:v>
                </c:pt>
                <c:pt idx="2">
                  <c:v>63131476</c:v>
                </c:pt>
                <c:pt idx="3">
                  <c:v>62271579</c:v>
                </c:pt>
                <c:pt idx="4">
                  <c:v>62802340</c:v>
                </c:pt>
                <c:pt idx="5">
                  <c:v>62802340</c:v>
                </c:pt>
                <c:pt idx="6">
                  <c:v>62802340</c:v>
                </c:pt>
                <c:pt idx="7">
                  <c:v>62802340</c:v>
                </c:pt>
                <c:pt idx="8">
                  <c:v>65153575</c:v>
                </c:pt>
                <c:pt idx="9" formatCode="#,##0">
                  <c:v>65685921</c:v>
                </c:pt>
                <c:pt idx="10" formatCode="#,##0">
                  <c:v>66090901</c:v>
                </c:pt>
                <c:pt idx="11" formatCode="#,##0">
                  <c:v>66848768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58C-4241-A8F9-E847AB4E6D8B}"/>
            </c:ext>
          </c:extLst>
        </c:ser>
        <c:ser>
          <c:idx val="3"/>
          <c:order val="2"/>
          <c:tx>
            <c:strRef>
              <c:f>Sheet2!$D$2</c:f>
              <c:strCache>
                <c:ptCount val="1"/>
                <c:pt idx="0">
                  <c:v>Households</c:v>
                </c:pt>
              </c:strCache>
            </c:strRef>
          </c:tx>
          <c:spPr>
            <a:pattFill prst="wdDnDiag">
              <a:fgClr>
                <a:srgbClr val="004B87"/>
              </a:fgClr>
              <a:bgClr>
                <a:srgbClr val="FFFFFF"/>
              </a:bgClr>
            </a:pattFill>
            <a:ln cmpd="thinThick">
              <a:solidFill>
                <a:srgbClr val="004B87"/>
              </a:solidFill>
            </a:ln>
            <a:effectLst/>
          </c:spPr>
          <c:invertIfNegative val="0"/>
          <c:trendline>
            <c:spPr>
              <a:ln w="19050" cap="rnd">
                <a:solidFill>
                  <a:schemeClr val="accent4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Sheet2!$A$57:$A$68</c:f>
              <c:numCache>
                <c:formatCode>d\-mmm</c:formatCode>
                <c:ptCount val="12"/>
                <c:pt idx="0">
                  <c:v>45682</c:v>
                </c:pt>
                <c:pt idx="1">
                  <c:v>45713</c:v>
                </c:pt>
                <c:pt idx="2">
                  <c:v>45741</c:v>
                </c:pt>
                <c:pt idx="3">
                  <c:v>45772</c:v>
                </c:pt>
                <c:pt idx="4">
                  <c:v>45802</c:v>
                </c:pt>
                <c:pt idx="5">
                  <c:v>45833</c:v>
                </c:pt>
                <c:pt idx="6">
                  <c:v>45863</c:v>
                </c:pt>
                <c:pt idx="7">
                  <c:v>45894</c:v>
                </c:pt>
                <c:pt idx="8">
                  <c:v>45925</c:v>
                </c:pt>
                <c:pt idx="9">
                  <c:v>45955</c:v>
                </c:pt>
                <c:pt idx="10">
                  <c:v>45986</c:v>
                </c:pt>
                <c:pt idx="11">
                  <c:v>46016</c:v>
                </c:pt>
              </c:numCache>
            </c:numRef>
          </c:cat>
          <c:val>
            <c:numRef>
              <c:f>Sheet2!$D$57:$D$68</c:f>
              <c:numCache>
                <c:formatCode>_(* #,##0_);_(* \(#,##0\);_(* "-"??_);_(@_)</c:formatCode>
                <c:ptCount val="12"/>
                <c:pt idx="0">
                  <c:v>49547596</c:v>
                </c:pt>
                <c:pt idx="1">
                  <c:v>50012016</c:v>
                </c:pt>
                <c:pt idx="2">
                  <c:v>50461011</c:v>
                </c:pt>
                <c:pt idx="3">
                  <c:v>50892186</c:v>
                </c:pt>
                <c:pt idx="4">
                  <c:v>51283570</c:v>
                </c:pt>
                <c:pt idx="5">
                  <c:v>51283570</c:v>
                </c:pt>
                <c:pt idx="6">
                  <c:v>51283570</c:v>
                </c:pt>
                <c:pt idx="7">
                  <c:v>51283570</c:v>
                </c:pt>
                <c:pt idx="8">
                  <c:v>51632300</c:v>
                </c:pt>
                <c:pt idx="9" formatCode="#,##0">
                  <c:v>52029146</c:v>
                </c:pt>
                <c:pt idx="10" formatCode="#,##0">
                  <c:v>52316232</c:v>
                </c:pt>
                <c:pt idx="11" formatCode="#,##0">
                  <c:v>52784233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58C-4241-A8F9-E847AB4E6D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52286591"/>
        <c:axId val="2070607199"/>
      </c:barChart>
      <c:dateAx>
        <c:axId val="1452286591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ln>
                  <a:noFill/>
                </a:ln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70607199"/>
        <c:crosses val="autoZero"/>
        <c:auto val="1"/>
        <c:lblOffset val="100"/>
        <c:baseTimeUnit val="months"/>
      </c:dateAx>
      <c:valAx>
        <c:axId val="20706071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9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>
                    <a:solidFill>
                      <a:srgbClr val="4D4D4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Millions of Users</a:t>
                </a:r>
                <a:endParaRPr lang="en-US" sz="1100" b="1">
                  <a:solidFill>
                    <a:srgbClr val="4D4D4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1.7499269177033855E-3"/>
              <c:y val="0.365496164780292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1938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52286591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8.1505744335984009E-2"/>
          <c:y val="0.89745182821024005"/>
          <c:w val="0.91849425566401599"/>
          <c:h val="0.102548058454827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4D4D4D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75033933080182"/>
          <c:y val="0.12665336422735374"/>
          <c:w val="0.84559952322996879"/>
          <c:h val="0.56866675992981663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Sheet2!$B$2</c:f>
              <c:strCache>
                <c:ptCount val="1"/>
                <c:pt idx="0">
                  <c:v>Pieces</c:v>
                </c:pt>
              </c:strCache>
            </c:strRef>
          </c:tx>
          <c:spPr>
            <a:solidFill>
              <a:srgbClr val="3573B1"/>
            </a:solidFill>
            <a:ln>
              <a:noFill/>
            </a:ln>
            <a:effectLst/>
          </c:spPr>
          <c:invertIfNegative val="0"/>
          <c:trendline>
            <c:name>Trend Line (Pieces)</c:name>
            <c:spPr>
              <a:ln w="19050" cap="rnd">
                <a:solidFill>
                  <a:srgbClr val="1A6EA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Sheet2!$A$51:$A$62</c:f>
              <c:numCache>
                <c:formatCode>d\-mmm</c:formatCode>
                <c:ptCount val="12"/>
                <c:pt idx="0">
                  <c:v>45682</c:v>
                </c:pt>
                <c:pt idx="1">
                  <c:v>45713</c:v>
                </c:pt>
                <c:pt idx="2">
                  <c:v>45741</c:v>
                </c:pt>
                <c:pt idx="3">
                  <c:v>45772</c:v>
                </c:pt>
                <c:pt idx="4">
                  <c:v>45802</c:v>
                </c:pt>
                <c:pt idx="5">
                  <c:v>45833</c:v>
                </c:pt>
                <c:pt idx="6">
                  <c:v>45863</c:v>
                </c:pt>
                <c:pt idx="7">
                  <c:v>45894</c:v>
                </c:pt>
                <c:pt idx="8">
                  <c:v>45925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Sheet2!$B$51:$B$62</c:f>
              <c:numCache>
                <c:formatCode>_(* #,##0_);_(* \(#,##0\);_(* "-"??_);_(@_)</c:formatCode>
                <c:ptCount val="12"/>
                <c:pt idx="0">
                  <c:v>3050982623</c:v>
                </c:pt>
                <c:pt idx="1">
                  <c:v>2648506823</c:v>
                </c:pt>
                <c:pt idx="2" formatCode="#,##0">
                  <c:v>2907408895</c:v>
                </c:pt>
                <c:pt idx="3" formatCode="#,##0">
                  <c:v>2571455271</c:v>
                </c:pt>
                <c:pt idx="4" formatCode="#,##0">
                  <c:v>3200043036</c:v>
                </c:pt>
                <c:pt idx="5" formatCode="#,##0">
                  <c:v>2484510856</c:v>
                </c:pt>
                <c:pt idx="6" formatCode="#,##0">
                  <c:v>2593652890</c:v>
                </c:pt>
                <c:pt idx="7" formatCode="#,##0">
                  <c:v>2552524701</c:v>
                </c:pt>
                <c:pt idx="8" formatCode="#,##0">
                  <c:v>2690359015</c:v>
                </c:pt>
                <c:pt idx="9" formatCode="#,##0">
                  <c:v>3066391460</c:v>
                </c:pt>
                <c:pt idx="10" formatCode="#,##0">
                  <c:v>3034472230</c:v>
                </c:pt>
                <c:pt idx="11" formatCode="#,##0">
                  <c:v>3280143098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E3-4E3C-9222-40A5BFCC59D2}"/>
            </c:ext>
          </c:extLst>
        </c:ser>
        <c:ser>
          <c:idx val="2"/>
          <c:order val="1"/>
          <c:tx>
            <c:strRef>
              <c:f>Sheet2!$C$2</c:f>
              <c:strCache>
                <c:ptCount val="1"/>
                <c:pt idx="0">
                  <c:v>Emails Sent</c:v>
                </c:pt>
              </c:strCache>
            </c:strRef>
          </c:tx>
          <c:spPr>
            <a:pattFill prst="wdDnDiag">
              <a:fgClr>
                <a:srgbClr val="004B87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trendline>
            <c:name>Trend Line (Emails Sent)</c:name>
            <c:spPr>
              <a:ln w="19050" cap="rnd">
                <a:solidFill>
                  <a:srgbClr val="004B87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Sheet2!$A$51:$A$62</c:f>
              <c:numCache>
                <c:formatCode>d\-mmm</c:formatCode>
                <c:ptCount val="12"/>
                <c:pt idx="0">
                  <c:v>45682</c:v>
                </c:pt>
                <c:pt idx="1">
                  <c:v>45713</c:v>
                </c:pt>
                <c:pt idx="2">
                  <c:v>45741</c:v>
                </c:pt>
                <c:pt idx="3">
                  <c:v>45772</c:v>
                </c:pt>
                <c:pt idx="4">
                  <c:v>45802</c:v>
                </c:pt>
                <c:pt idx="5">
                  <c:v>45833</c:v>
                </c:pt>
                <c:pt idx="6">
                  <c:v>45863</c:v>
                </c:pt>
                <c:pt idx="7">
                  <c:v>45894</c:v>
                </c:pt>
                <c:pt idx="8">
                  <c:v>45925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Sheet2!$C$51:$C$62</c:f>
              <c:numCache>
                <c:formatCode>#,##0</c:formatCode>
                <c:ptCount val="12"/>
                <c:pt idx="0">
                  <c:v>1165406332</c:v>
                </c:pt>
                <c:pt idx="1">
                  <c:v>1114277354</c:v>
                </c:pt>
                <c:pt idx="2">
                  <c:v>1291197239</c:v>
                </c:pt>
                <c:pt idx="3">
                  <c:v>1226003091</c:v>
                </c:pt>
                <c:pt idx="4">
                  <c:v>1260620775</c:v>
                </c:pt>
                <c:pt idx="5">
                  <c:v>1189624806</c:v>
                </c:pt>
                <c:pt idx="6">
                  <c:v>1286408276</c:v>
                </c:pt>
                <c:pt idx="7">
                  <c:v>1295159161</c:v>
                </c:pt>
                <c:pt idx="8">
                  <c:v>1246219435</c:v>
                </c:pt>
                <c:pt idx="9">
                  <c:v>1321689690</c:v>
                </c:pt>
                <c:pt idx="10">
                  <c:v>1253045978</c:v>
                </c:pt>
                <c:pt idx="11">
                  <c:v>1432283449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EE3-4E3C-9222-40A5BFCC59D2}"/>
            </c:ext>
          </c:extLst>
        </c:ser>
        <c:ser>
          <c:idx val="3"/>
          <c:order val="2"/>
          <c:tx>
            <c:strRef>
              <c:f>Sheet2!$D$2</c:f>
              <c:strCache>
                <c:ptCount val="1"/>
                <c:pt idx="0">
                  <c:v>Emails Opened</c:v>
                </c:pt>
              </c:strCache>
            </c:strRef>
          </c:tx>
          <c:spPr>
            <a:pattFill prst="dkHorz">
              <a:fgClr>
                <a:srgbClr val="E7192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trendline>
            <c:name>Trend Line (Emails Opened)</c:name>
            <c:spPr>
              <a:ln w="1905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Sheet2!$A$51:$A$62</c:f>
              <c:numCache>
                <c:formatCode>d\-mmm</c:formatCode>
                <c:ptCount val="12"/>
                <c:pt idx="0">
                  <c:v>45682</c:v>
                </c:pt>
                <c:pt idx="1">
                  <c:v>45713</c:v>
                </c:pt>
                <c:pt idx="2">
                  <c:v>45741</c:v>
                </c:pt>
                <c:pt idx="3">
                  <c:v>45772</c:v>
                </c:pt>
                <c:pt idx="4">
                  <c:v>45802</c:v>
                </c:pt>
                <c:pt idx="5">
                  <c:v>45833</c:v>
                </c:pt>
                <c:pt idx="6">
                  <c:v>45863</c:v>
                </c:pt>
                <c:pt idx="7">
                  <c:v>45894</c:v>
                </c:pt>
                <c:pt idx="8">
                  <c:v>45925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Sheet2!$D$51:$D$62</c:f>
              <c:numCache>
                <c:formatCode>#,##0</c:formatCode>
                <c:ptCount val="12"/>
                <c:pt idx="0">
                  <c:v>696373868</c:v>
                </c:pt>
                <c:pt idx="1">
                  <c:v>684100703</c:v>
                </c:pt>
                <c:pt idx="2">
                  <c:v>765769420</c:v>
                </c:pt>
                <c:pt idx="3">
                  <c:v>738972003</c:v>
                </c:pt>
                <c:pt idx="4">
                  <c:v>759436066</c:v>
                </c:pt>
                <c:pt idx="5">
                  <c:v>712423107</c:v>
                </c:pt>
                <c:pt idx="6">
                  <c:v>772869233</c:v>
                </c:pt>
                <c:pt idx="7">
                  <c:v>784871933</c:v>
                </c:pt>
                <c:pt idx="8">
                  <c:v>748768059</c:v>
                </c:pt>
                <c:pt idx="9">
                  <c:v>800218384</c:v>
                </c:pt>
                <c:pt idx="10">
                  <c:v>766653080</c:v>
                </c:pt>
                <c:pt idx="11">
                  <c:v>907812144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EE3-4E3C-9222-40A5BFCC59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52286591"/>
        <c:axId val="2070607199"/>
      </c:barChart>
      <c:dateAx>
        <c:axId val="1452286591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70607199"/>
        <c:crosses val="autoZero"/>
        <c:auto val="1"/>
        <c:lblOffset val="100"/>
        <c:baseTimeUnit val="months"/>
      </c:dateAx>
      <c:valAx>
        <c:axId val="20706071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9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FF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Billions of</a:t>
                </a:r>
                <a:r>
                  <a:rPr lang="en-US" sz="1100" baseline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Impressions</a:t>
                </a:r>
                <a:endParaRPr lang="en-US" sz="11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1.0186093551230997E-2"/>
              <c:y val="0.175949987348228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FF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52286591"/>
        <c:crosses val="autoZero"/>
        <c:crossBetween val="between"/>
        <c:dispUnits>
          <c:builtInUnit val="billion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48533873495798"/>
          <c:y val="4.4225433637878286E-2"/>
          <c:w val="0.83119832607477695"/>
          <c:h val="0.800322930246714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573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2F-4CFE-B534-0AEFDC752BBC}"/>
              </c:ext>
            </c:extLst>
          </c:dPt>
          <c:dPt>
            <c:idx val="1"/>
            <c:invertIfNegative val="0"/>
            <c:bubble3D val="0"/>
            <c:spPr>
              <a:pattFill prst="pct5">
                <a:fgClr>
                  <a:srgbClr val="F6F6F6"/>
                </a:fgClr>
                <a:bgClr>
                  <a:srgbClr val="004B87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189-464B-9DF0-1BE69C2177DB}"/>
              </c:ext>
            </c:extLst>
          </c:dPt>
          <c:dPt>
            <c:idx val="2"/>
            <c:invertIfNegative val="0"/>
            <c:bubble3D val="0"/>
            <c:spPr>
              <a:pattFill prst="wdDnDiag">
                <a:fgClr>
                  <a:srgbClr val="E71921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189-464B-9DF0-1BE69C2177D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0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Email</c:v>
                </c:pt>
                <c:pt idx="1">
                  <c:v>USPS.com</c:v>
                </c:pt>
                <c:pt idx="2">
                  <c:v>USPS Mobile App</c:v>
                </c:pt>
                <c:pt idx="3">
                  <c:v>ID Mobile App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0.83</c:v>
                </c:pt>
                <c:pt idx="1">
                  <c:v>0.24</c:v>
                </c:pt>
                <c:pt idx="2">
                  <c:v>0.15</c:v>
                </c:pt>
                <c:pt idx="3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89-464B-9DF0-1BE69C2177D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589833215"/>
        <c:axId val="589833695"/>
      </c:barChart>
      <c:catAx>
        <c:axId val="58983321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00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9833695"/>
        <c:crosses val="autoZero"/>
        <c:auto val="1"/>
        <c:lblAlgn val="ctr"/>
        <c:lblOffset val="100"/>
        <c:noMultiLvlLbl val="0"/>
      </c:catAx>
      <c:valAx>
        <c:axId val="5898336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9833215"/>
        <c:crosses val="autoZero"/>
        <c:crossBetween val="between"/>
      </c:valAx>
      <c:spPr>
        <a:noFill/>
        <a:ln w="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Mobile App Installations</c:v>
                </c:pt>
              </c:strCache>
            </c:strRef>
          </c:tx>
          <c:spPr>
            <a:solidFill>
              <a:srgbClr val="43AEE2"/>
            </a:solidFill>
            <a:ln>
              <a:noFill/>
            </a:ln>
          </c:spPr>
          <c:dPt>
            <c:idx val="0"/>
            <c:bubble3D val="0"/>
            <c:spPr>
              <a:solidFill>
                <a:srgbClr val="21428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FEF-4CC1-95DD-7D71EB6F8BCF}"/>
              </c:ext>
            </c:extLst>
          </c:dPt>
          <c:dPt>
            <c:idx val="1"/>
            <c:bubble3D val="0"/>
            <c:spPr>
              <a:solidFill>
                <a:schemeClr val="accent4">
                  <a:lumMod val="90000"/>
                </a:schemeClr>
              </a:solidFill>
              <a:ln w="1905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3FEF-4CC1-95DD-7D71EB6F8BC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Apple</c:v>
                </c:pt>
                <c:pt idx="1">
                  <c:v>Android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0.72</c:v>
                </c:pt>
                <c:pt idx="1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FEF-4CC1-95DD-7D71EB6F8B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8.9762384427054892E-2"/>
          <c:y val="0.76941304183037751"/>
          <c:w val="0.5900129913047204"/>
          <c:h val="0.181302197844430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Charts!$B$1</c:f>
              <c:strCache>
                <c:ptCount val="1"/>
                <c:pt idx="0">
                  <c:v>Sum of Mailpiece Impressions</c:v>
                </c:pt>
              </c:strCache>
            </c:strRef>
          </c:tx>
          <c:spPr>
            <a:solidFill>
              <a:srgbClr val="3573B1"/>
            </a:solidFill>
            <a:ln>
              <a:noFill/>
            </a:ln>
            <a:effectLst/>
          </c:spPr>
          <c:invertIfNegative val="0"/>
          <c:cat>
            <c:numRef>
              <c:f>Charts!$A$74:$A$85</c:f>
              <c:numCache>
                <c:formatCode>mmm\-yy</c:formatCode>
                <c:ptCount val="12"/>
                <c:pt idx="0">
                  <c:v>45682</c:v>
                </c:pt>
                <c:pt idx="1">
                  <c:v>45713</c:v>
                </c:pt>
                <c:pt idx="2">
                  <c:v>45741</c:v>
                </c:pt>
                <c:pt idx="3">
                  <c:v>45772</c:v>
                </c:pt>
                <c:pt idx="4">
                  <c:v>45802</c:v>
                </c:pt>
                <c:pt idx="5">
                  <c:v>45833</c:v>
                </c:pt>
                <c:pt idx="6">
                  <c:v>45863</c:v>
                </c:pt>
                <c:pt idx="7">
                  <c:v>45894</c:v>
                </c:pt>
                <c:pt idx="8">
                  <c:v>45925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Charts!$B$74:$B$85</c:f>
              <c:numCache>
                <c:formatCode>_(* #,##0_);_(* \(#,##0\);_(* "-"??_);_(@_)</c:formatCode>
                <c:ptCount val="12"/>
                <c:pt idx="0">
                  <c:v>3050982623</c:v>
                </c:pt>
                <c:pt idx="1">
                  <c:v>2648506823</c:v>
                </c:pt>
                <c:pt idx="2" formatCode="#,##0">
                  <c:v>2907408895</c:v>
                </c:pt>
                <c:pt idx="3" formatCode="#,##0">
                  <c:v>2571455271</c:v>
                </c:pt>
                <c:pt idx="4" formatCode="#,##0">
                  <c:v>3200043036</c:v>
                </c:pt>
                <c:pt idx="5" formatCode="#,##0">
                  <c:v>2484510856</c:v>
                </c:pt>
                <c:pt idx="6" formatCode="#,##0">
                  <c:v>2593652890</c:v>
                </c:pt>
                <c:pt idx="7" formatCode="#,##0">
                  <c:v>2552524701</c:v>
                </c:pt>
                <c:pt idx="8" formatCode="#,##0">
                  <c:v>2690359015</c:v>
                </c:pt>
                <c:pt idx="9" formatCode="#,##0">
                  <c:v>3066391460</c:v>
                </c:pt>
                <c:pt idx="10" formatCode="#,##0">
                  <c:v>3034472230</c:v>
                </c:pt>
                <c:pt idx="11" formatCode="#,##0">
                  <c:v>3280143098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C3-4D40-BB5C-F8E40497C62A}"/>
            </c:ext>
          </c:extLst>
        </c:ser>
        <c:ser>
          <c:idx val="1"/>
          <c:order val="1"/>
          <c:tx>
            <c:strRef>
              <c:f>Charts!$C$1</c:f>
              <c:strCache>
                <c:ptCount val="1"/>
                <c:pt idx="0">
                  <c:v>Sum of Packages Impressions</c:v>
                </c:pt>
              </c:strCache>
            </c:strRef>
          </c:tx>
          <c:spPr>
            <a:pattFill prst="wdDnDiag">
              <a:fgClr>
                <a:srgbClr val="E71921"/>
              </a:fgClr>
              <a:bgClr>
                <a:srgbClr val="FFFFFF"/>
              </a:bgClr>
            </a:pattFill>
            <a:ln>
              <a:noFill/>
            </a:ln>
            <a:effectLst/>
          </c:spPr>
          <c:invertIfNegative val="0"/>
          <c:cat>
            <c:numRef>
              <c:f>Charts!$A$74:$A$85</c:f>
              <c:numCache>
                <c:formatCode>mmm\-yy</c:formatCode>
                <c:ptCount val="12"/>
                <c:pt idx="0">
                  <c:v>45682</c:v>
                </c:pt>
                <c:pt idx="1">
                  <c:v>45713</c:v>
                </c:pt>
                <c:pt idx="2">
                  <c:v>45741</c:v>
                </c:pt>
                <c:pt idx="3">
                  <c:v>45772</c:v>
                </c:pt>
                <c:pt idx="4">
                  <c:v>45802</c:v>
                </c:pt>
                <c:pt idx="5">
                  <c:v>45833</c:v>
                </c:pt>
                <c:pt idx="6">
                  <c:v>45863</c:v>
                </c:pt>
                <c:pt idx="7">
                  <c:v>45894</c:v>
                </c:pt>
                <c:pt idx="8">
                  <c:v>45925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Charts!$C$74:$C$85</c:f>
              <c:numCache>
                <c:formatCode>_(* #,##0_);_(* \(#,##0\);_(* "-"??_);_(@_)</c:formatCode>
                <c:ptCount val="12"/>
                <c:pt idx="0">
                  <c:v>241412235</c:v>
                </c:pt>
                <c:pt idx="1">
                  <c:v>212754909</c:v>
                </c:pt>
                <c:pt idx="2">
                  <c:v>251177668</c:v>
                </c:pt>
                <c:pt idx="3">
                  <c:v>238176149</c:v>
                </c:pt>
                <c:pt idx="4">
                  <c:v>245678558</c:v>
                </c:pt>
                <c:pt idx="5">
                  <c:v>241394646</c:v>
                </c:pt>
                <c:pt idx="6">
                  <c:v>247254679</c:v>
                </c:pt>
                <c:pt idx="7">
                  <c:v>246784363</c:v>
                </c:pt>
                <c:pt idx="8">
                  <c:v>239589779</c:v>
                </c:pt>
                <c:pt idx="9">
                  <c:v>246478098</c:v>
                </c:pt>
                <c:pt idx="10">
                  <c:v>241001314</c:v>
                </c:pt>
                <c:pt idx="11">
                  <c:v>360669399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C3-4D40-BB5C-F8E40497C6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96760136"/>
        <c:axId val="96763272"/>
        <c:extLst/>
      </c:barChart>
      <c:dateAx>
        <c:axId val="9676013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6763272"/>
        <c:crosses val="autoZero"/>
        <c:auto val="1"/>
        <c:lblOffset val="100"/>
        <c:baseTimeUnit val="months"/>
      </c:dateAx>
      <c:valAx>
        <c:axId val="9676327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6760136"/>
        <c:crosses val="autoZero"/>
        <c:crossBetween val="between"/>
        <c:dispUnits>
          <c:builtInUnit val="billions"/>
          <c:dispUnitsLbl>
            <c:layout>
              <c:manualLayout>
                <c:xMode val="edge"/>
                <c:yMode val="edge"/>
                <c:x val="4.4949729744174103E-3"/>
                <c:y val="0.22337653864191864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r>
                    <a:rPr lang="en-US" sz="1100">
                      <a:solidFill>
                        <a:schemeClr val="tx2">
                          <a:lumMod val="75000"/>
                        </a:schemeClr>
                      </a:solidFill>
                    </a:rPr>
                    <a:t>Billions of Mail Impressions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600" b="1" i="0" baseline="0">
                <a:solidFill>
                  <a:srgbClr val="4D4D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Quarterly Email Open Rate </a:t>
            </a:r>
            <a:endParaRPr lang="en-US" sz="1600" b="1">
              <a:solidFill>
                <a:srgbClr val="4D4D4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1400" b="0" i="0" baseline="0">
                <a:solidFill>
                  <a:srgbClr val="4D4D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(Q2 FY25 – Q1 FY26)</a:t>
            </a:r>
            <a:endParaRPr lang="en-US" sz="1400" b="0">
              <a:solidFill>
                <a:srgbClr val="4D4D4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36026168799212593"/>
          <c:y val="0.220312486447312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537278543307085"/>
          <c:y val="0.33758210275700645"/>
          <c:w val="0.51337721456692909"/>
          <c:h val="0.570611554465332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Open Rate</c:v>
                </c:pt>
              </c:strCache>
            </c:strRef>
          </c:tx>
          <c:spPr>
            <a:solidFill>
              <a:srgbClr val="004B8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Sheet1!$A$12:$A$15</c:f>
              <c:strCache>
                <c:ptCount val="4"/>
                <c:pt idx="0">
                  <c:v>Q2 FY25</c:v>
                </c:pt>
                <c:pt idx="1">
                  <c:v>Q3 FY25</c:v>
                </c:pt>
                <c:pt idx="2">
                  <c:v>Q4 FY25</c:v>
                </c:pt>
                <c:pt idx="3">
                  <c:v>Q1 FY26</c:v>
                </c:pt>
              </c:strCache>
            </c:strRef>
          </c:cat>
          <c:val>
            <c:numRef>
              <c:f>Sheet1!$B$12:$B$15</c:f>
              <c:numCache>
                <c:formatCode>0.0%</c:formatCode>
                <c:ptCount val="4"/>
                <c:pt idx="0">
                  <c:v>0.60099999999999998</c:v>
                </c:pt>
                <c:pt idx="1">
                  <c:v>0.60099999999999998</c:v>
                </c:pt>
                <c:pt idx="2">
                  <c:v>0.60299999999999998</c:v>
                </c:pt>
                <c:pt idx="3">
                  <c:v>0.61799999999999999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23-4A93-8776-35BB6CEA05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-27"/>
        <c:axId val="487746543"/>
        <c:axId val="487743215"/>
      </c:barChart>
      <c:catAx>
        <c:axId val="487746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87743215"/>
        <c:crosses val="autoZero"/>
        <c:auto val="1"/>
        <c:lblAlgn val="ctr"/>
        <c:lblOffset val="100"/>
        <c:noMultiLvlLbl val="0"/>
      </c:catAx>
      <c:valAx>
        <c:axId val="487743215"/>
        <c:scaling>
          <c:orientation val="minMax"/>
          <c:max val="0.6180000000000001"/>
          <c:min val="0.55000000000000004"/>
        </c:scaling>
        <c:delete val="0"/>
        <c:axPos val="l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7746543"/>
        <c:crosses val="autoZero"/>
        <c:crossBetween val="between"/>
        <c:majorUnit val="5.000000000000001E-3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7184204909018507E-2"/>
          <c:y val="0.14028707756503903"/>
          <c:w val="0.91517245324029062"/>
          <c:h val="0.611158829557098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Completed Campaigns</c:v>
                </c:pt>
              </c:strCache>
            </c:strRef>
          </c:tx>
          <c:spPr>
            <a:solidFill>
              <a:srgbClr val="3573B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4D4D4D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numRef>
              <c:f>Sheet1!$A$50:$A$61</c:f>
              <c:numCache>
                <c:formatCode>d\-mmm</c:formatCode>
                <c:ptCount val="12"/>
                <c:pt idx="0">
                  <c:v>45682</c:v>
                </c:pt>
                <c:pt idx="1">
                  <c:v>45713</c:v>
                </c:pt>
                <c:pt idx="2">
                  <c:v>45741</c:v>
                </c:pt>
                <c:pt idx="3">
                  <c:v>45772</c:v>
                </c:pt>
                <c:pt idx="4">
                  <c:v>45802</c:v>
                </c:pt>
                <c:pt idx="5">
                  <c:v>45833</c:v>
                </c:pt>
                <c:pt idx="6">
                  <c:v>45863</c:v>
                </c:pt>
                <c:pt idx="7">
                  <c:v>45894</c:v>
                </c:pt>
                <c:pt idx="8">
                  <c:v>45925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Sheet1!$B$50:$B$61</c:f>
              <c:numCache>
                <c:formatCode>#,##0</c:formatCode>
                <c:ptCount val="12"/>
                <c:pt idx="0">
                  <c:v>38190</c:v>
                </c:pt>
                <c:pt idx="1">
                  <c:v>35287</c:v>
                </c:pt>
                <c:pt idx="2">
                  <c:v>47214</c:v>
                </c:pt>
                <c:pt idx="3">
                  <c:v>48048</c:v>
                </c:pt>
                <c:pt idx="4">
                  <c:v>48810</c:v>
                </c:pt>
                <c:pt idx="5">
                  <c:v>44258</c:v>
                </c:pt>
                <c:pt idx="6">
                  <c:v>49773</c:v>
                </c:pt>
                <c:pt idx="7">
                  <c:v>48233</c:v>
                </c:pt>
                <c:pt idx="8">
                  <c:v>31580</c:v>
                </c:pt>
                <c:pt idx="9">
                  <c:v>50103</c:v>
                </c:pt>
                <c:pt idx="10">
                  <c:v>54233</c:v>
                </c:pt>
                <c:pt idx="11">
                  <c:v>50287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7E6-43E8-9D9B-DDCD196430C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6762096"/>
        <c:axId val="96761704"/>
      </c:barChart>
      <c:catAx>
        <c:axId val="96762096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6761704"/>
        <c:crosses val="autoZero"/>
        <c:auto val="0"/>
        <c:lblAlgn val="ctr"/>
        <c:lblOffset val="100"/>
        <c:noMultiLvlLbl val="0"/>
      </c:catAx>
      <c:valAx>
        <c:axId val="9676170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96762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447326416039114"/>
          <c:y val="6.5654083645523387E-2"/>
          <c:w val="0.49233167742208905"/>
          <c:h val="0.7643441638908932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 Campaigns</c:v>
                </c:pt>
              </c:strCache>
            </c:strRef>
          </c:tx>
          <c:explosion val="12"/>
          <c:dPt>
            <c:idx val="0"/>
            <c:bubble3D val="0"/>
            <c:spPr>
              <a:solidFill>
                <a:srgbClr val="3573B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D79-418F-B36E-795C680B1F76}"/>
              </c:ext>
            </c:extLst>
          </c:dPt>
          <c:dPt>
            <c:idx val="1"/>
            <c:bubble3D val="0"/>
            <c:spPr>
              <a:solidFill>
                <a:srgbClr val="E7192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D79-418F-B36E-795C680B1F76}"/>
              </c:ext>
            </c:extLst>
          </c:dPt>
          <c:dLbls>
            <c:dLbl>
              <c:idx val="0"/>
              <c:layout>
                <c:manualLayout>
                  <c:x val="-0.17945142224049551"/>
                  <c:y val="-0.2001740614185476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D79-418F-B36E-795C680B1F76}"/>
                </c:ext>
              </c:extLst>
            </c:dLbl>
            <c:dLbl>
              <c:idx val="1"/>
              <c:layout>
                <c:manualLayout>
                  <c:x val="0.17309980117415505"/>
                  <c:y val="0.20817146951867127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D79-418F-B36E-795C680B1F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Dual Campaigns</c:v>
                </c:pt>
                <c:pt idx="1">
                  <c:v>Basic Campaigns</c:v>
                </c:pt>
              </c:strCache>
            </c:strRef>
          </c:cat>
          <c:val>
            <c:numRef>
              <c:f>Sheet1!$B$2:$B$3</c:f>
              <c:numCache>
                <c:formatCode>_(* #,##0_);_(* \(#,##0\);_(* "-"??_);_(@_)</c:formatCode>
                <c:ptCount val="2"/>
                <c:pt idx="0">
                  <c:v>398838</c:v>
                </c:pt>
                <c:pt idx="1">
                  <c:v>147168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D79-418F-B36E-795C680B1F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13525821550038172"/>
          <c:y val="0.88635741401234958"/>
          <c:w val="0.84172084883511433"/>
          <c:h val="9.38416184531297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4D4D4D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0.25238</cdr:x>
      <cdr:y>0</cdr:y>
    </cdr:from>
    <cdr:to>
      <cdr:x>0.74762</cdr:x>
      <cdr:y>0.10913</cdr:y>
    </cdr:to>
    <cdr:sp macro="" textlink="">
      <cdr:nvSpPr>
        <cdr:cNvPr id="2" name="object 5">
          <a:extLst xmlns:a="http://schemas.openxmlformats.org/drawingml/2006/main">
            <a:ext uri="{FF2B5EF4-FFF2-40B4-BE49-F238E27FC236}">
              <a16:creationId xmlns:a16="http://schemas.microsoft.com/office/drawing/2014/main" id="{FB3618BF-514C-4F4E-B516-35C8B376EB16}"/>
            </a:ext>
          </a:extLst>
        </cdr:cNvPr>
        <cdr:cNvSpPr txBox="1"/>
      </cdr:nvSpPr>
      <cdr:spPr>
        <a:xfrm xmlns:a="http://schemas.openxmlformats.org/drawingml/2006/main">
          <a:off x="1818288" y="0"/>
          <a:ext cx="3567989" cy="4745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0" tIns="12700" rIns="0" bIns="0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48895" marR="0" lvl="0" indent="0" algn="ctr" defTabSz="914400" rtl="0" eaLnBrk="1" fontAlgn="auto" latinLnBrk="0" hangingPunct="1">
            <a:lnSpc>
              <a:spcPct val="100000"/>
            </a:lnSpc>
            <a:spcBef>
              <a:spcPts val="10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1600" b="1" u="none" strike="noStrike" kern="1200" cap="none" spc="-5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cs typeface="Arial"/>
            </a:rPr>
            <a:t>Informed </a:t>
          </a:r>
          <a:r>
            <a:rPr kumimoji="0" lang="en-US" sz="1600" b="1" u="none" strike="noStrike" kern="1200" cap="none" spc="-1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cs typeface="Arial"/>
            </a:rPr>
            <a:t>Delivery</a:t>
          </a:r>
          <a:r>
            <a:rPr kumimoji="0" lang="en-US" sz="1600" b="1" u="none" strike="noStrike" kern="1200" cap="none" spc="4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cs typeface="Arial"/>
            </a:rPr>
            <a:t> </a:t>
          </a:r>
          <a:r>
            <a:rPr kumimoji="0" lang="en-US" sz="1600" b="1" u="none" strike="noStrike" kern="1200" cap="none" spc="-5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cs typeface="Arial"/>
            </a:rPr>
            <a:t>Feature</a:t>
          </a:r>
          <a:r>
            <a:rPr kumimoji="0" lang="en-US" sz="1600" b="1" u="none" strike="noStrike" kern="1200" cap="none" spc="5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cs typeface="Arial"/>
            </a:rPr>
            <a:t> </a:t>
          </a:r>
          <a:r>
            <a:rPr kumimoji="0" lang="en-US" sz="1600" b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cs typeface="Arial"/>
            </a:rPr>
            <a:t>Totals</a:t>
          </a:r>
        </a:p>
        <a:p xmlns:a="http://schemas.openxmlformats.org/drawingml/2006/main">
          <a:pPr marL="1270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spc="-5" noProof="0" dirty="0">
              <a:solidFill>
                <a:schemeClr val="tx2"/>
              </a:solidFill>
              <a:latin typeface="Arial"/>
              <a:cs typeface="Arial"/>
            </a:rPr>
            <a:t>January</a:t>
          </a: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cs typeface="Arial"/>
            </a:rPr>
            <a:t> </a:t>
          </a:r>
          <a:r>
            <a:rPr kumimoji="0" lang="en-US" sz="1400" b="0" i="0" u="none" strike="noStrike" kern="1200" cap="none" spc="-5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cs typeface="Arial"/>
            </a:rPr>
            <a:t>2025</a:t>
          </a: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cs typeface="Arial"/>
            </a:rPr>
            <a:t> –</a:t>
          </a:r>
          <a:r>
            <a:rPr kumimoji="0" lang="en-US" sz="1400" b="0" i="0" u="none" strike="noStrike" kern="1200" cap="none" spc="-15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cs typeface="Arial"/>
            </a:rPr>
            <a:t> </a:t>
          </a:r>
          <a:r>
            <a:rPr lang="en-US" sz="1400" spc="-15" dirty="0">
              <a:solidFill>
                <a:schemeClr val="tx2"/>
              </a:solidFill>
              <a:latin typeface="Arial"/>
              <a:cs typeface="Arial"/>
            </a:rPr>
            <a:t>December</a:t>
          </a:r>
          <a:r>
            <a:rPr kumimoji="0" lang="en-US" sz="1400" b="0" i="0" u="none" strike="noStrike" kern="1200" cap="none" spc="-5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cs typeface="Arial"/>
            </a:rPr>
            <a:t> </a:t>
          </a:r>
          <a:r>
            <a:rPr kumimoji="0" lang="en-US" sz="1400" b="0" i="0" u="none" strike="noStrike" kern="1200" cap="none" spc="-1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cs typeface="Arial"/>
            </a:rPr>
            <a:t>2025</a:t>
          </a:r>
          <a:endParaRPr kumimoji="0" lang="en-US" sz="1600" b="0" i="0" u="none" strike="noStrike" kern="1200" cap="none" spc="0" normalizeH="0" baseline="0" noProof="0" dirty="0">
            <a:ln>
              <a:noFill/>
            </a:ln>
            <a:solidFill>
              <a:schemeClr val="tx2"/>
            </a:solidFill>
            <a:effectLst/>
            <a:uLnTx/>
            <a:uFillTx/>
            <a:latin typeface="Arial"/>
            <a:cs typeface="Arial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0.20099</cdr:x>
      <cdr:y>0</cdr:y>
    </cdr:from>
    <cdr:to>
      <cdr:x>0.79901</cdr:x>
      <cdr:y>0.10279</cdr:y>
    </cdr:to>
    <cdr:sp macro="" textlink="">
      <cdr:nvSpPr>
        <cdr:cNvPr id="2" name="TextBox 57">
          <a:extLst xmlns:a="http://schemas.openxmlformats.org/drawingml/2006/main">
            <a:ext uri="{FF2B5EF4-FFF2-40B4-BE49-F238E27FC236}">
              <a16:creationId xmlns:a16="http://schemas.microsoft.com/office/drawing/2014/main" id="{3B4D168B-FE6E-37F7-2515-5FD0E2EABB3D}"/>
            </a:ext>
          </a:extLst>
        </cdr:cNvPr>
        <cdr:cNvSpPr txBox="1"/>
      </cdr:nvSpPr>
      <cdr:spPr>
        <a:xfrm xmlns:a="http://schemas.openxmlformats.org/drawingml/2006/main">
          <a:off x="1288128" y="-2362392"/>
          <a:ext cx="3832519" cy="338554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686349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rPr>
            <a:t>Completed Campaigns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CCED0-3290-4BDC-A7AF-7B0746EADAB7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41C90-C229-44AF-B063-7C7086A41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2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A41C90-C229-44AF-B063-7C7086A410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2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71588-7517-6245-3916-15E0B0E43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3BC8B1-C0FC-BDFB-882C-5F40720F75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1394C4-D95A-A11F-965F-8A7D94FF7E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D7BF1B-9728-3861-A5F1-DB1AA62EC5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7B98C-1CF0-494E-A5AA-55A18D17CF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14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08476-989D-ED41-2535-434F4B0B4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6F77B1-387F-86C7-BA65-0A4D7AB765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09B4E2-DE11-6715-FF51-70033A27ED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8F0F0-D80F-5881-F313-78C21D46D5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7B98C-1CF0-494E-A5AA-55A18D17CF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878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A41C90-C229-44AF-B063-7C7086A4108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8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3E856-C8B7-4D75-B51F-C01C6D477A19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37535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3E856-C8B7-4D75-B51F-C01C6D477A19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844315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3E856-C8B7-4D75-B51F-C01C6D477A19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16898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A41C90-C229-44AF-B063-7C7086A4108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91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03871-811E-453F-BD0C-BA72FDD146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38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A41C90-C229-44AF-B063-7C7086A4108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567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A41C90-C229-44AF-B063-7C7086A410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10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A41C90-C229-44AF-B063-7C7086A410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45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A41C90-C229-44AF-B063-7C7086A410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81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A41C90-C229-44AF-B063-7C7086A410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73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A41C90-C229-44AF-B063-7C7086A410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96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3E856-C8B7-4D75-B51F-C01C6D477A19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43615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A41C90-C229-44AF-B063-7C7086A410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24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A41C90-C229-44AF-B063-7C7086A410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52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5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cell phone&#10;&#10;Description automatically generated with low confidence">
            <a:extLst>
              <a:ext uri="{FF2B5EF4-FFF2-40B4-BE49-F238E27FC236}">
                <a16:creationId xmlns:a16="http://schemas.microsoft.com/office/drawing/2014/main" id="{83B64F29-045A-2F4E-9C68-B2F72AF303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38605"/>
          <a:stretch/>
        </p:blipFill>
        <p:spPr>
          <a:xfrm>
            <a:off x="5879819" y="3"/>
            <a:ext cx="6312183" cy="6858001"/>
          </a:xfrm>
          <a:prstGeom prst="rect">
            <a:avLst/>
          </a:prstGeom>
          <a:gradFill>
            <a:gsLst>
              <a:gs pos="72000">
                <a:schemeClr val="bg1"/>
              </a:gs>
              <a:gs pos="0">
                <a:schemeClr val="tx1">
                  <a:alpha val="13000"/>
                </a:schemeClr>
              </a:gs>
            </a:gsLst>
            <a:lin ang="10800000" scaled="1"/>
          </a:gradFill>
        </p:spPr>
      </p:pic>
      <p:graphicFrame>
        <p:nvGraphicFramePr>
          <p:cNvPr id="16" name="Object 1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624" imgH="623" progId="TCLayout.ActiveDocument.1">
                  <p:embed/>
                </p:oleObj>
              </mc:Choice>
              <mc:Fallback>
                <p:oleObj name="think-cell Slide" r:id="rId5" imgW="624" imgH="623" progId="TCLayout.ActiveDocument.1">
                  <p:embed/>
                  <p:pic>
                    <p:nvPicPr>
                      <p:cNvPr id="16" name="Object 1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 hidden="1"/>
          <p:cNvSpPr/>
          <p:nvPr>
            <p:custDataLst>
              <p:tags r:id="rId2"/>
            </p:custDataLst>
          </p:nvPr>
        </p:nvSpPr>
        <p:spPr>
          <a:xfrm>
            <a:off x="2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598" b="1">
              <a:solidFill>
                <a:prstClr val="white"/>
              </a:solidFill>
              <a:sym typeface="Rockwell" panose="02060603020205020403" pitchFamily="18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0D5B61-7C1E-4833-A5D3-9E0F0B1259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4" y="3737446"/>
            <a:ext cx="5724526" cy="1244600"/>
          </a:xfrm>
        </p:spPr>
        <p:txBody>
          <a:bodyPr anchor="t">
            <a:normAutofit/>
          </a:bodyPr>
          <a:lstStyle>
            <a:lvl1pPr marL="0" indent="0">
              <a:buNone/>
              <a:defRPr lang="en-US" sz="1999" b="1" kern="1200" spc="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Caption/Date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913FE9B-CAE0-4042-B5E2-AB9AD59284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4" y="1699762"/>
            <a:ext cx="5724527" cy="1435100"/>
          </a:xfrm>
        </p:spPr>
        <p:txBody>
          <a:bodyPr anchor="b">
            <a:normAutofit/>
          </a:bodyPr>
          <a:lstStyle>
            <a:lvl1pPr>
              <a:defRPr sz="3599"/>
            </a:lvl1pPr>
          </a:lstStyle>
          <a:p>
            <a:r>
              <a:rPr lang="en-US"/>
              <a:t>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CAE851-828C-9F4A-9397-83781DF5FA70}"/>
              </a:ext>
            </a:extLst>
          </p:cNvPr>
          <p:cNvSpPr/>
          <p:nvPr/>
        </p:nvSpPr>
        <p:spPr>
          <a:xfrm>
            <a:off x="5879819" y="0"/>
            <a:ext cx="6312183" cy="6858000"/>
          </a:xfrm>
          <a:prstGeom prst="rect">
            <a:avLst/>
          </a:prstGeom>
          <a:gradFill flip="none" rotWithShape="1">
            <a:gsLst>
              <a:gs pos="46000">
                <a:schemeClr val="bg1">
                  <a:alpha val="0"/>
                </a:schemeClr>
              </a:gs>
              <a:gs pos="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11" name="Picture 10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EDC1BC1F-8EAD-8344-9ACE-7F13772275D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4" y="6396624"/>
            <a:ext cx="1854045" cy="320040"/>
          </a:xfrm>
          <a:prstGeom prst="rect">
            <a:avLst/>
          </a:prstGeom>
        </p:spPr>
      </p:pic>
      <p:pic>
        <p:nvPicPr>
          <p:cNvPr id="12" name="Picture 11" descr="A person holding a cell phone&#10;&#10;Description automatically generated with low confidence">
            <a:extLst>
              <a:ext uri="{FF2B5EF4-FFF2-40B4-BE49-F238E27FC236}">
                <a16:creationId xmlns:a16="http://schemas.microsoft.com/office/drawing/2014/main" id="{27BB19C5-130B-054D-B1A4-CB15482D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38605"/>
          <a:stretch/>
        </p:blipFill>
        <p:spPr>
          <a:xfrm>
            <a:off x="5879818" y="1"/>
            <a:ext cx="6312183" cy="6858001"/>
          </a:xfrm>
          <a:prstGeom prst="rect">
            <a:avLst/>
          </a:prstGeom>
          <a:gradFill>
            <a:gsLst>
              <a:gs pos="72000">
                <a:schemeClr val="bg1"/>
              </a:gs>
              <a:gs pos="0">
                <a:schemeClr val="tx1">
                  <a:alpha val="13000"/>
                </a:schemeClr>
              </a:gs>
            </a:gsLst>
            <a:lin ang="10800000" scaled="1"/>
          </a:gradFill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45AA578-2FA2-E348-AE96-7BBCA1005B4D}"/>
              </a:ext>
            </a:extLst>
          </p:cNvPr>
          <p:cNvSpPr/>
          <p:nvPr userDrawn="1"/>
        </p:nvSpPr>
        <p:spPr>
          <a:xfrm>
            <a:off x="5879818" y="0"/>
            <a:ext cx="6312183" cy="6858000"/>
          </a:xfrm>
          <a:prstGeom prst="rect">
            <a:avLst/>
          </a:prstGeom>
          <a:gradFill flip="none" rotWithShape="1">
            <a:gsLst>
              <a:gs pos="46000">
                <a:schemeClr val="bg1">
                  <a:alpha val="0"/>
                </a:schemeClr>
              </a:gs>
              <a:gs pos="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7" name="Picture 16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D6E7D6F0-CBDD-DF40-B60E-575FD0A0DE8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3" y="6396624"/>
            <a:ext cx="1854045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40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FFAE1-F8AD-C948-BBAB-C527A6CBB7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4" y="630474"/>
            <a:ext cx="6229828" cy="5355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A68EEDA-B624-9449-B511-9E27CE408F9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68322" y="3"/>
            <a:ext cx="5424235" cy="619456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20"/>
              <a:gd name="connsiteY0" fmla="*/ 10000 h 10000"/>
              <a:gd name="connsiteX1" fmla="*/ 2000 w 10020"/>
              <a:gd name="connsiteY1" fmla="*/ 0 h 10000"/>
              <a:gd name="connsiteX2" fmla="*/ 10000 w 10020"/>
              <a:gd name="connsiteY2" fmla="*/ 0 h 10000"/>
              <a:gd name="connsiteX3" fmla="*/ 10020 w 10020"/>
              <a:gd name="connsiteY3" fmla="*/ 10000 h 10000"/>
              <a:gd name="connsiteX4" fmla="*/ 0 w 10020"/>
              <a:gd name="connsiteY4" fmla="*/ 10000 h 10000"/>
              <a:gd name="connsiteX0" fmla="*/ 0 w 10001"/>
              <a:gd name="connsiteY0" fmla="*/ 10000 h 10000"/>
              <a:gd name="connsiteX1" fmla="*/ 2000 w 10001"/>
              <a:gd name="connsiteY1" fmla="*/ 0 h 10000"/>
              <a:gd name="connsiteX2" fmla="*/ 10000 w 10001"/>
              <a:gd name="connsiteY2" fmla="*/ 0 h 10000"/>
              <a:gd name="connsiteX3" fmla="*/ 9996 w 10001"/>
              <a:gd name="connsiteY3" fmla="*/ 10000 h 10000"/>
              <a:gd name="connsiteX4" fmla="*/ 0 w 10001"/>
              <a:gd name="connsiteY4" fmla="*/ 10000 h 10000"/>
              <a:gd name="connsiteX0" fmla="*/ 0 w 10239"/>
              <a:gd name="connsiteY0" fmla="*/ 10000 h 10000"/>
              <a:gd name="connsiteX1" fmla="*/ 2238 w 10239"/>
              <a:gd name="connsiteY1" fmla="*/ 0 h 10000"/>
              <a:gd name="connsiteX2" fmla="*/ 10238 w 10239"/>
              <a:gd name="connsiteY2" fmla="*/ 0 h 10000"/>
              <a:gd name="connsiteX3" fmla="*/ 10234 w 10239"/>
              <a:gd name="connsiteY3" fmla="*/ 10000 h 10000"/>
              <a:gd name="connsiteX4" fmla="*/ 0 w 10239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9" h="10000">
                <a:moveTo>
                  <a:pt x="0" y="10000"/>
                </a:moveTo>
                <a:lnTo>
                  <a:pt x="2238" y="0"/>
                </a:lnTo>
                <a:lnTo>
                  <a:pt x="10238" y="0"/>
                </a:lnTo>
                <a:cubicBezTo>
                  <a:pt x="10245" y="3333"/>
                  <a:pt x="10227" y="6667"/>
                  <a:pt x="10234" y="10000"/>
                </a:cubicBezTo>
                <a:lnTo>
                  <a:pt x="0" y="10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466428B1-D64D-7840-808B-9759F4365E7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71475" y="136526"/>
            <a:ext cx="3752107" cy="245003"/>
          </a:xfrm>
        </p:spPr>
        <p:txBody>
          <a:bodyPr>
            <a:spAutoFit/>
          </a:bodyPr>
          <a:lstStyle>
            <a:lvl1pPr algn="l">
              <a:defRPr lang="en-US" sz="1000" kern="0" cap="all" spc="1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Breadcrumb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8884C0-FDA3-6C4F-AAF8-F7EF59777962}"/>
              </a:ext>
            </a:extLst>
          </p:cNvPr>
          <p:cNvSpPr/>
          <p:nvPr/>
        </p:nvSpPr>
        <p:spPr>
          <a:xfrm>
            <a:off x="-1" y="6227528"/>
            <a:ext cx="12192000" cy="6304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028BA4-3593-E141-BA7A-55AB5B1B86AB}"/>
              </a:ext>
            </a:extLst>
          </p:cNvPr>
          <p:cNvCxnSpPr>
            <a:cxnSpLocks/>
          </p:cNvCxnSpPr>
          <p:nvPr/>
        </p:nvCxnSpPr>
        <p:spPr>
          <a:xfrm>
            <a:off x="370364" y="6201295"/>
            <a:ext cx="1145127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EAF588A3-C245-B04B-A68D-057974C686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478" y="6396624"/>
            <a:ext cx="1854045" cy="32004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35052E-C12F-B44C-980D-7E181554FD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l"/>
            <a:r>
              <a:rPr lang="en-US"/>
              <a:t>©2023 UNITED STATES POSTAL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05A91-D994-284B-8D28-A265BEBF2B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269C99-F09F-0241-9779-40222815662A}"/>
              </a:ext>
            </a:extLst>
          </p:cNvPr>
          <p:cNvSpPr/>
          <p:nvPr userDrawn="1"/>
        </p:nvSpPr>
        <p:spPr>
          <a:xfrm>
            <a:off x="-1" y="6227528"/>
            <a:ext cx="12192000" cy="6304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E3091D-6519-3044-9530-5C8092FDFAFA}"/>
              </a:ext>
            </a:extLst>
          </p:cNvPr>
          <p:cNvCxnSpPr>
            <a:cxnSpLocks/>
          </p:cNvCxnSpPr>
          <p:nvPr userDrawn="1"/>
        </p:nvCxnSpPr>
        <p:spPr>
          <a:xfrm>
            <a:off x="370364" y="6201295"/>
            <a:ext cx="1145127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EDDE932A-6B10-884B-A8DC-7BD5DD9B83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478" y="6396624"/>
            <a:ext cx="1854045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39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ictur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3A10E-2405-3746-8F63-2375933E16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5467" y="630474"/>
            <a:ext cx="6190061" cy="5355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AD9FA59-84C6-CC41-A2A8-D3101EE712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47680" y="0"/>
            <a:ext cx="5125301" cy="6858000"/>
          </a:xfrm>
          <a:solidFill>
            <a:schemeClr val="accent5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64D596-FC18-C048-ADEB-712265E3B5F6}"/>
              </a:ext>
            </a:extLst>
          </p:cNvPr>
          <p:cNvSpPr/>
          <p:nvPr/>
        </p:nvSpPr>
        <p:spPr>
          <a:xfrm>
            <a:off x="5066446" y="0"/>
            <a:ext cx="2533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34B54778-604C-1340-83F7-0A0CE021F91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71475" y="136526"/>
            <a:ext cx="3752107" cy="245003"/>
          </a:xfrm>
        </p:spPr>
        <p:txBody>
          <a:bodyPr>
            <a:spAutoFit/>
          </a:bodyPr>
          <a:lstStyle>
            <a:lvl1pPr algn="l">
              <a:defRPr lang="en-US" sz="1000" kern="0" cap="all" spc="1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Breadcrumb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A328E5-7055-9944-9660-D322ACBA96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©2023 UNITED STATES POSTAL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118B61-4C3D-9B48-8C71-B88B9B757A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1C3ED4-03D5-8C4B-943A-F7C6807D9EC8}"/>
              </a:ext>
            </a:extLst>
          </p:cNvPr>
          <p:cNvSpPr/>
          <p:nvPr userDrawn="1"/>
        </p:nvSpPr>
        <p:spPr>
          <a:xfrm>
            <a:off x="5066446" y="0"/>
            <a:ext cx="2533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</p:spTree>
    <p:extLst>
      <p:ext uri="{BB962C8B-B14F-4D97-AF65-F5344CB8AC3E}">
        <p14:creationId xmlns:p14="http://schemas.microsoft.com/office/powerpoint/2010/main" val="792816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B0D78C-CED7-5D49-9286-6B9737CD072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7767" b="7767"/>
          <a:stretch/>
        </p:blipFill>
        <p:spPr>
          <a:xfrm flipH="1">
            <a:off x="-1" y="0"/>
            <a:ext cx="12192000" cy="68654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CEB93B-BB4E-874B-9653-C0B57E411FBA}"/>
              </a:ext>
            </a:extLst>
          </p:cNvPr>
          <p:cNvSpPr/>
          <p:nvPr/>
        </p:nvSpPr>
        <p:spPr>
          <a:xfrm>
            <a:off x="-1" y="6227528"/>
            <a:ext cx="12192000" cy="6304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sp>
        <p:nvSpPr>
          <p:cNvPr id="17" name="Footer Placeholder 14">
            <a:extLst>
              <a:ext uri="{FF2B5EF4-FFF2-40B4-BE49-F238E27FC236}">
                <a16:creationId xmlns:a16="http://schemas.microsoft.com/office/drawing/2014/main" id="{7137F28A-EA6A-4147-B1E3-E200956C3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3537" y="6356353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kern="0" spc="100" baseline="0">
                <a:solidFill>
                  <a:schemeClr val="tx2"/>
                </a:solidFill>
              </a:defRPr>
            </a:lvl1pPr>
          </a:lstStyle>
          <a:p>
            <a:pPr algn="l"/>
            <a:r>
              <a:rPr lang="en-US"/>
              <a:t>©2023 UNITED STATES POSTAL SERVICE</a:t>
            </a:r>
          </a:p>
        </p:txBody>
      </p:sp>
      <p:sp>
        <p:nvSpPr>
          <p:cNvPr id="18" name="Slide Number Placeholder 15">
            <a:extLst>
              <a:ext uri="{FF2B5EF4-FFF2-40B4-BE49-F238E27FC236}">
                <a16:creationId xmlns:a16="http://schemas.microsoft.com/office/drawing/2014/main" id="{0724B6D9-501E-7D41-AC02-8FD4A5E54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4" y="6356353"/>
            <a:ext cx="2742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C2137E98-CA33-1B4F-BFF2-A8690B0548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478" y="6396624"/>
            <a:ext cx="1854045" cy="32004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814129D-AC33-5942-A485-3977394117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8313" y="5644484"/>
            <a:ext cx="691097" cy="58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26424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4298FF-8EF9-FE44-8C7C-62D7AD5A2E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2" b="15221"/>
          <a:stretch/>
        </p:blipFill>
        <p:spPr>
          <a:xfrm>
            <a:off x="-1" y="0"/>
            <a:ext cx="12191999" cy="68361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CEB93B-BB4E-874B-9653-C0B57E411FBA}"/>
              </a:ext>
            </a:extLst>
          </p:cNvPr>
          <p:cNvSpPr/>
          <p:nvPr/>
        </p:nvSpPr>
        <p:spPr>
          <a:xfrm>
            <a:off x="-1" y="6227528"/>
            <a:ext cx="12192000" cy="6304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>
              <a:solidFill>
                <a:schemeClr val="tx2"/>
              </a:solidFill>
            </a:endParaRPr>
          </a:p>
        </p:txBody>
      </p:sp>
      <p:sp>
        <p:nvSpPr>
          <p:cNvPr id="17" name="Footer Placeholder 14">
            <a:extLst>
              <a:ext uri="{FF2B5EF4-FFF2-40B4-BE49-F238E27FC236}">
                <a16:creationId xmlns:a16="http://schemas.microsoft.com/office/drawing/2014/main" id="{7137F28A-EA6A-4147-B1E3-E200956C3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3537" y="6356353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kern="0" spc="100" baseline="0">
                <a:solidFill>
                  <a:schemeClr val="tx2"/>
                </a:solidFill>
              </a:defRPr>
            </a:lvl1pPr>
          </a:lstStyle>
          <a:p>
            <a:pPr algn="l"/>
            <a:r>
              <a:rPr lang="en-US"/>
              <a:t>©2023 UNITED STATES POSTAL SERVICE</a:t>
            </a:r>
          </a:p>
        </p:txBody>
      </p:sp>
      <p:sp>
        <p:nvSpPr>
          <p:cNvPr id="18" name="Slide Number Placeholder 15">
            <a:extLst>
              <a:ext uri="{FF2B5EF4-FFF2-40B4-BE49-F238E27FC236}">
                <a16:creationId xmlns:a16="http://schemas.microsoft.com/office/drawing/2014/main" id="{0724B6D9-501E-7D41-AC02-8FD4A5E54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4" y="6356353"/>
            <a:ext cx="2742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C2137E98-CA33-1B4F-BFF2-A8690B0548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478" y="6396624"/>
            <a:ext cx="1854045" cy="3200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FD7187-43FB-4044-B95D-1689FEFA6C8D}"/>
              </a:ext>
            </a:extLst>
          </p:cNvPr>
          <p:cNvSpPr/>
          <p:nvPr/>
        </p:nvSpPr>
        <p:spPr>
          <a:xfrm>
            <a:off x="2" y="4009292"/>
            <a:ext cx="12192000" cy="2218234"/>
          </a:xfrm>
          <a:prstGeom prst="rect">
            <a:avLst/>
          </a:prstGeom>
          <a:solidFill>
            <a:schemeClr val="accent5">
              <a:alpha val="58000"/>
            </a:schemeClr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019202F7-BFA6-884A-82D8-2811F012A57F}"/>
              </a:ext>
            </a:extLst>
          </p:cNvPr>
          <p:cNvSpPr/>
          <p:nvPr/>
        </p:nvSpPr>
        <p:spPr>
          <a:xfrm>
            <a:off x="371474" y="4009291"/>
            <a:ext cx="4958052" cy="2232406"/>
          </a:xfrm>
          <a:prstGeom prst="parallelogram">
            <a:avLst>
              <a:gd name="adj" fmla="val 17123"/>
            </a:avLst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F66551D-AFE0-9E4E-8762-3784726D56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3538" y="4009292"/>
            <a:ext cx="4485989" cy="2218237"/>
          </a:xfrm>
        </p:spPr>
        <p:txBody>
          <a:bodyPr anchor="ctr">
            <a:noAutofit/>
          </a:bodyPr>
          <a:lstStyle>
            <a:lvl1pPr>
              <a:defRPr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Section Divider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795D9996-DB93-3647-8792-7DCF2FAC6C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8313" y="4833973"/>
            <a:ext cx="691097" cy="58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99805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DB2443D-797A-4177-ABD7-C59D4BFFA6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7767" b="7767"/>
          <a:stretch/>
        </p:blipFill>
        <p:spPr>
          <a:xfrm flipH="1">
            <a:off x="-1" y="0"/>
            <a:ext cx="12192000" cy="68654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CEB93B-BB4E-874B-9653-C0B57E411FBA}"/>
              </a:ext>
            </a:extLst>
          </p:cNvPr>
          <p:cNvSpPr/>
          <p:nvPr/>
        </p:nvSpPr>
        <p:spPr>
          <a:xfrm>
            <a:off x="-1" y="6227528"/>
            <a:ext cx="12192000" cy="6304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>
              <a:solidFill>
                <a:schemeClr val="tx2"/>
              </a:solidFill>
            </a:endParaRPr>
          </a:p>
        </p:txBody>
      </p:sp>
      <p:sp>
        <p:nvSpPr>
          <p:cNvPr id="17" name="Footer Placeholder 14">
            <a:extLst>
              <a:ext uri="{FF2B5EF4-FFF2-40B4-BE49-F238E27FC236}">
                <a16:creationId xmlns:a16="http://schemas.microsoft.com/office/drawing/2014/main" id="{7137F28A-EA6A-4147-B1E3-E200956C3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3537" y="6356353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kern="0" spc="100" baseline="0">
                <a:solidFill>
                  <a:schemeClr val="tx2"/>
                </a:solidFill>
              </a:defRPr>
            </a:lvl1pPr>
          </a:lstStyle>
          <a:p>
            <a:pPr algn="l"/>
            <a:r>
              <a:rPr lang="en-US"/>
              <a:t>©2023 UNITED STATES POSTAL SERVICE</a:t>
            </a:r>
          </a:p>
        </p:txBody>
      </p:sp>
      <p:sp>
        <p:nvSpPr>
          <p:cNvPr id="18" name="Slide Number Placeholder 15">
            <a:extLst>
              <a:ext uri="{FF2B5EF4-FFF2-40B4-BE49-F238E27FC236}">
                <a16:creationId xmlns:a16="http://schemas.microsoft.com/office/drawing/2014/main" id="{0724B6D9-501E-7D41-AC02-8FD4A5E54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4" y="6356353"/>
            <a:ext cx="2742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C2137E98-CA33-1B4F-BFF2-A8690B0548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478" y="6396624"/>
            <a:ext cx="1854045" cy="3200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FD7187-43FB-4044-B95D-1689FEFA6C8D}"/>
              </a:ext>
            </a:extLst>
          </p:cNvPr>
          <p:cNvSpPr/>
          <p:nvPr/>
        </p:nvSpPr>
        <p:spPr>
          <a:xfrm>
            <a:off x="2" y="4009292"/>
            <a:ext cx="12192000" cy="2218234"/>
          </a:xfrm>
          <a:prstGeom prst="rect">
            <a:avLst/>
          </a:prstGeom>
          <a:solidFill>
            <a:schemeClr val="accent5">
              <a:alpha val="58000"/>
            </a:schemeClr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019202F7-BFA6-884A-82D8-2811F012A57F}"/>
              </a:ext>
            </a:extLst>
          </p:cNvPr>
          <p:cNvSpPr/>
          <p:nvPr/>
        </p:nvSpPr>
        <p:spPr>
          <a:xfrm>
            <a:off x="371474" y="4009291"/>
            <a:ext cx="4958052" cy="2232406"/>
          </a:xfrm>
          <a:prstGeom prst="parallelogram">
            <a:avLst>
              <a:gd name="adj" fmla="val 17123"/>
            </a:avLst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F66551D-AFE0-9E4E-8762-3784726D56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3538" y="4009292"/>
            <a:ext cx="4485989" cy="2218237"/>
          </a:xfrm>
        </p:spPr>
        <p:txBody>
          <a:bodyPr anchor="ctr">
            <a:noAutofit/>
          </a:bodyPr>
          <a:lstStyle>
            <a:lvl1pPr>
              <a:defRPr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Section Divider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795D9996-DB93-3647-8792-7DCF2FAC6C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8313" y="5644484"/>
            <a:ext cx="691097" cy="58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51643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4891806-BD2B-4B59-BF02-E357F5616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15025" b="775"/>
          <a:stretch/>
        </p:blipFill>
        <p:spPr>
          <a:xfrm flipH="1">
            <a:off x="0" y="2"/>
            <a:ext cx="12192001" cy="68579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CEB93B-BB4E-874B-9653-C0B57E411FBA}"/>
              </a:ext>
            </a:extLst>
          </p:cNvPr>
          <p:cNvSpPr/>
          <p:nvPr/>
        </p:nvSpPr>
        <p:spPr>
          <a:xfrm>
            <a:off x="-1" y="6227528"/>
            <a:ext cx="12192000" cy="6304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>
              <a:solidFill>
                <a:schemeClr val="tx2"/>
              </a:solidFill>
            </a:endParaRPr>
          </a:p>
        </p:txBody>
      </p:sp>
      <p:sp>
        <p:nvSpPr>
          <p:cNvPr id="17" name="Footer Placeholder 14">
            <a:extLst>
              <a:ext uri="{FF2B5EF4-FFF2-40B4-BE49-F238E27FC236}">
                <a16:creationId xmlns:a16="http://schemas.microsoft.com/office/drawing/2014/main" id="{7137F28A-EA6A-4147-B1E3-E200956C3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3537" y="6356353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kern="0" spc="100" baseline="0">
                <a:solidFill>
                  <a:schemeClr val="tx2"/>
                </a:solidFill>
              </a:defRPr>
            </a:lvl1pPr>
          </a:lstStyle>
          <a:p>
            <a:pPr algn="l"/>
            <a:r>
              <a:rPr lang="en-US"/>
              <a:t>©2023 UNITED STATES POSTAL SERVICE</a:t>
            </a:r>
          </a:p>
        </p:txBody>
      </p:sp>
      <p:sp>
        <p:nvSpPr>
          <p:cNvPr id="18" name="Slide Number Placeholder 15">
            <a:extLst>
              <a:ext uri="{FF2B5EF4-FFF2-40B4-BE49-F238E27FC236}">
                <a16:creationId xmlns:a16="http://schemas.microsoft.com/office/drawing/2014/main" id="{0724B6D9-501E-7D41-AC02-8FD4A5E54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4" y="6356353"/>
            <a:ext cx="2742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C2137E98-CA33-1B4F-BFF2-A8690B0548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478" y="6396624"/>
            <a:ext cx="1854045" cy="3200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FD7187-43FB-4044-B95D-1689FEFA6C8D}"/>
              </a:ext>
            </a:extLst>
          </p:cNvPr>
          <p:cNvSpPr/>
          <p:nvPr/>
        </p:nvSpPr>
        <p:spPr>
          <a:xfrm>
            <a:off x="2" y="4009292"/>
            <a:ext cx="12192000" cy="2218234"/>
          </a:xfrm>
          <a:prstGeom prst="rect">
            <a:avLst/>
          </a:prstGeom>
          <a:solidFill>
            <a:schemeClr val="accent5">
              <a:alpha val="58000"/>
            </a:schemeClr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019202F7-BFA6-884A-82D8-2811F012A57F}"/>
              </a:ext>
            </a:extLst>
          </p:cNvPr>
          <p:cNvSpPr/>
          <p:nvPr/>
        </p:nvSpPr>
        <p:spPr>
          <a:xfrm>
            <a:off x="371474" y="4009291"/>
            <a:ext cx="4958052" cy="2232406"/>
          </a:xfrm>
          <a:prstGeom prst="parallelogram">
            <a:avLst>
              <a:gd name="adj" fmla="val 17123"/>
            </a:avLst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F66551D-AFE0-9E4E-8762-3784726D56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3538" y="4009292"/>
            <a:ext cx="4485989" cy="2218237"/>
          </a:xfrm>
        </p:spPr>
        <p:txBody>
          <a:bodyPr anchor="ctr">
            <a:noAutofit/>
          </a:bodyPr>
          <a:lstStyle>
            <a:lvl1pPr>
              <a:defRPr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Section Divider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795D9996-DB93-3647-8792-7DCF2FAC6C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8313" y="5644484"/>
            <a:ext cx="691097" cy="58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66481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19C7CD1-32E1-4088-8535-E952301D36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9"/>
          <a:stretch/>
        </p:blipFill>
        <p:spPr>
          <a:xfrm>
            <a:off x="4" y="-19070"/>
            <a:ext cx="12191999" cy="68916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CEB93B-BB4E-874B-9653-C0B57E411FBA}"/>
              </a:ext>
            </a:extLst>
          </p:cNvPr>
          <p:cNvSpPr/>
          <p:nvPr/>
        </p:nvSpPr>
        <p:spPr>
          <a:xfrm>
            <a:off x="-1" y="6227528"/>
            <a:ext cx="12192000" cy="6304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>
              <a:solidFill>
                <a:schemeClr val="tx2"/>
              </a:solidFill>
            </a:endParaRPr>
          </a:p>
        </p:txBody>
      </p:sp>
      <p:sp>
        <p:nvSpPr>
          <p:cNvPr id="17" name="Footer Placeholder 14">
            <a:extLst>
              <a:ext uri="{FF2B5EF4-FFF2-40B4-BE49-F238E27FC236}">
                <a16:creationId xmlns:a16="http://schemas.microsoft.com/office/drawing/2014/main" id="{7137F28A-EA6A-4147-B1E3-E200956C3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3537" y="6356353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kern="0" spc="100" baseline="0">
                <a:solidFill>
                  <a:schemeClr val="tx2"/>
                </a:solidFill>
              </a:defRPr>
            </a:lvl1pPr>
          </a:lstStyle>
          <a:p>
            <a:pPr algn="l"/>
            <a:r>
              <a:rPr lang="en-US"/>
              <a:t>©2023 UNITED STATES POSTAL SERVICE</a:t>
            </a:r>
          </a:p>
        </p:txBody>
      </p:sp>
      <p:sp>
        <p:nvSpPr>
          <p:cNvPr id="18" name="Slide Number Placeholder 15">
            <a:extLst>
              <a:ext uri="{FF2B5EF4-FFF2-40B4-BE49-F238E27FC236}">
                <a16:creationId xmlns:a16="http://schemas.microsoft.com/office/drawing/2014/main" id="{0724B6D9-501E-7D41-AC02-8FD4A5E54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4" y="6356353"/>
            <a:ext cx="2742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C2137E98-CA33-1B4F-BFF2-A8690B0548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478" y="6396624"/>
            <a:ext cx="1854045" cy="3200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FD7187-43FB-4044-B95D-1689FEFA6C8D}"/>
              </a:ext>
            </a:extLst>
          </p:cNvPr>
          <p:cNvSpPr/>
          <p:nvPr/>
        </p:nvSpPr>
        <p:spPr>
          <a:xfrm>
            <a:off x="2" y="4009292"/>
            <a:ext cx="12192000" cy="2218234"/>
          </a:xfrm>
          <a:prstGeom prst="rect">
            <a:avLst/>
          </a:prstGeom>
          <a:solidFill>
            <a:schemeClr val="accent5">
              <a:alpha val="58000"/>
            </a:schemeClr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019202F7-BFA6-884A-82D8-2811F012A57F}"/>
              </a:ext>
            </a:extLst>
          </p:cNvPr>
          <p:cNvSpPr/>
          <p:nvPr/>
        </p:nvSpPr>
        <p:spPr>
          <a:xfrm>
            <a:off x="371474" y="4009291"/>
            <a:ext cx="4958052" cy="2232406"/>
          </a:xfrm>
          <a:prstGeom prst="parallelogram">
            <a:avLst>
              <a:gd name="adj" fmla="val 17123"/>
            </a:avLst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F66551D-AFE0-9E4E-8762-3784726D56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3538" y="4009292"/>
            <a:ext cx="4485989" cy="2218237"/>
          </a:xfrm>
        </p:spPr>
        <p:txBody>
          <a:bodyPr anchor="ctr">
            <a:noAutofit/>
          </a:bodyPr>
          <a:lstStyle>
            <a:lvl1pPr>
              <a:defRPr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Section Divider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795D9996-DB93-3647-8792-7DCF2FAC6C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8313" y="5644484"/>
            <a:ext cx="691097" cy="58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58732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EFD91F6-E306-4FB4-BCB7-61E12A5379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3" b="5754"/>
          <a:stretch/>
        </p:blipFill>
        <p:spPr>
          <a:xfrm>
            <a:off x="3" y="3"/>
            <a:ext cx="12201042" cy="69253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CEB93B-BB4E-874B-9653-C0B57E411FBA}"/>
              </a:ext>
            </a:extLst>
          </p:cNvPr>
          <p:cNvSpPr/>
          <p:nvPr/>
        </p:nvSpPr>
        <p:spPr>
          <a:xfrm>
            <a:off x="-1" y="6227528"/>
            <a:ext cx="12192000" cy="6304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>
              <a:solidFill>
                <a:schemeClr val="tx2"/>
              </a:solidFill>
            </a:endParaRPr>
          </a:p>
        </p:txBody>
      </p:sp>
      <p:sp>
        <p:nvSpPr>
          <p:cNvPr id="17" name="Footer Placeholder 14">
            <a:extLst>
              <a:ext uri="{FF2B5EF4-FFF2-40B4-BE49-F238E27FC236}">
                <a16:creationId xmlns:a16="http://schemas.microsoft.com/office/drawing/2014/main" id="{7137F28A-EA6A-4147-B1E3-E200956C3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3537" y="6356353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kern="0" spc="100" baseline="0">
                <a:solidFill>
                  <a:schemeClr val="tx2"/>
                </a:solidFill>
              </a:defRPr>
            </a:lvl1pPr>
          </a:lstStyle>
          <a:p>
            <a:pPr algn="l"/>
            <a:r>
              <a:rPr lang="en-US"/>
              <a:t>©2023 UNITED STATES POSTAL SERVICE</a:t>
            </a:r>
          </a:p>
        </p:txBody>
      </p:sp>
      <p:sp>
        <p:nvSpPr>
          <p:cNvPr id="18" name="Slide Number Placeholder 15">
            <a:extLst>
              <a:ext uri="{FF2B5EF4-FFF2-40B4-BE49-F238E27FC236}">
                <a16:creationId xmlns:a16="http://schemas.microsoft.com/office/drawing/2014/main" id="{0724B6D9-501E-7D41-AC02-8FD4A5E54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4" y="6356353"/>
            <a:ext cx="2742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C2137E98-CA33-1B4F-BFF2-A8690B0548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478" y="6396624"/>
            <a:ext cx="1854045" cy="3200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FD7187-43FB-4044-B95D-1689FEFA6C8D}"/>
              </a:ext>
            </a:extLst>
          </p:cNvPr>
          <p:cNvSpPr/>
          <p:nvPr/>
        </p:nvSpPr>
        <p:spPr>
          <a:xfrm>
            <a:off x="2" y="4009292"/>
            <a:ext cx="12192000" cy="2218234"/>
          </a:xfrm>
          <a:prstGeom prst="rect">
            <a:avLst/>
          </a:prstGeom>
          <a:solidFill>
            <a:schemeClr val="accent5">
              <a:alpha val="58000"/>
            </a:schemeClr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019202F7-BFA6-884A-82D8-2811F012A57F}"/>
              </a:ext>
            </a:extLst>
          </p:cNvPr>
          <p:cNvSpPr/>
          <p:nvPr/>
        </p:nvSpPr>
        <p:spPr>
          <a:xfrm>
            <a:off x="371474" y="4009291"/>
            <a:ext cx="4958052" cy="2232406"/>
          </a:xfrm>
          <a:prstGeom prst="parallelogram">
            <a:avLst>
              <a:gd name="adj" fmla="val 17123"/>
            </a:avLst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F66551D-AFE0-9E4E-8762-3784726D56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3538" y="4009292"/>
            <a:ext cx="4485989" cy="2218237"/>
          </a:xfrm>
        </p:spPr>
        <p:txBody>
          <a:bodyPr anchor="ctr">
            <a:noAutofit/>
          </a:bodyPr>
          <a:lstStyle>
            <a:lvl1pPr>
              <a:defRPr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Section Divider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795D9996-DB93-3647-8792-7DCF2FAC6C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8313" y="5644484"/>
            <a:ext cx="691097" cy="58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14558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about.usps.com/news/photos/gallery/hr/dbcs/07010_040_01_24_2007.jpg">
            <a:extLst>
              <a:ext uri="{FF2B5EF4-FFF2-40B4-BE49-F238E27FC236}">
                <a16:creationId xmlns:a16="http://schemas.microsoft.com/office/drawing/2014/main" id="{9B46EF90-F8EB-4D98-A1D5-C8AF6F0EDEC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9" b="4786"/>
          <a:stretch/>
        </p:blipFill>
        <p:spPr bwMode="auto">
          <a:xfrm>
            <a:off x="3" y="3"/>
            <a:ext cx="12201042" cy="689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CEB93B-BB4E-874B-9653-C0B57E411FBA}"/>
              </a:ext>
            </a:extLst>
          </p:cNvPr>
          <p:cNvSpPr/>
          <p:nvPr/>
        </p:nvSpPr>
        <p:spPr>
          <a:xfrm>
            <a:off x="-1" y="6227528"/>
            <a:ext cx="12192000" cy="6304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>
              <a:solidFill>
                <a:schemeClr val="tx2"/>
              </a:solidFill>
            </a:endParaRPr>
          </a:p>
        </p:txBody>
      </p:sp>
      <p:sp>
        <p:nvSpPr>
          <p:cNvPr id="17" name="Footer Placeholder 14">
            <a:extLst>
              <a:ext uri="{FF2B5EF4-FFF2-40B4-BE49-F238E27FC236}">
                <a16:creationId xmlns:a16="http://schemas.microsoft.com/office/drawing/2014/main" id="{7137F28A-EA6A-4147-B1E3-E200956C3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3537" y="6356353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kern="0" spc="100" baseline="0">
                <a:solidFill>
                  <a:schemeClr val="tx2"/>
                </a:solidFill>
              </a:defRPr>
            </a:lvl1pPr>
          </a:lstStyle>
          <a:p>
            <a:pPr algn="l"/>
            <a:r>
              <a:rPr lang="en-US"/>
              <a:t>©2023 UNITED STATES POSTAL SERVICE</a:t>
            </a:r>
          </a:p>
        </p:txBody>
      </p:sp>
      <p:sp>
        <p:nvSpPr>
          <p:cNvPr id="18" name="Slide Number Placeholder 15">
            <a:extLst>
              <a:ext uri="{FF2B5EF4-FFF2-40B4-BE49-F238E27FC236}">
                <a16:creationId xmlns:a16="http://schemas.microsoft.com/office/drawing/2014/main" id="{0724B6D9-501E-7D41-AC02-8FD4A5E54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4" y="6356353"/>
            <a:ext cx="2742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C2137E98-CA33-1B4F-BFF2-A8690B0548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478" y="6396624"/>
            <a:ext cx="1854045" cy="3200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FD7187-43FB-4044-B95D-1689FEFA6C8D}"/>
              </a:ext>
            </a:extLst>
          </p:cNvPr>
          <p:cNvSpPr/>
          <p:nvPr/>
        </p:nvSpPr>
        <p:spPr>
          <a:xfrm>
            <a:off x="2" y="4009292"/>
            <a:ext cx="12192000" cy="2218234"/>
          </a:xfrm>
          <a:prstGeom prst="rect">
            <a:avLst/>
          </a:prstGeom>
          <a:solidFill>
            <a:schemeClr val="accent5">
              <a:alpha val="58000"/>
            </a:schemeClr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019202F7-BFA6-884A-82D8-2811F012A57F}"/>
              </a:ext>
            </a:extLst>
          </p:cNvPr>
          <p:cNvSpPr/>
          <p:nvPr/>
        </p:nvSpPr>
        <p:spPr>
          <a:xfrm>
            <a:off x="371474" y="4009291"/>
            <a:ext cx="4958052" cy="2232406"/>
          </a:xfrm>
          <a:prstGeom prst="parallelogram">
            <a:avLst>
              <a:gd name="adj" fmla="val 17123"/>
            </a:avLst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F66551D-AFE0-9E4E-8762-3784726D56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3538" y="4009292"/>
            <a:ext cx="4485989" cy="2218237"/>
          </a:xfrm>
        </p:spPr>
        <p:txBody>
          <a:bodyPr anchor="ctr">
            <a:noAutofit/>
          </a:bodyPr>
          <a:lstStyle>
            <a:lvl1pPr>
              <a:defRPr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Section Divider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795D9996-DB93-3647-8792-7DCF2FAC6C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8313" y="5644484"/>
            <a:ext cx="691097" cy="58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8406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BBD8D3-F60F-1D44-8A0A-184B5143A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t="15025" b="775"/>
          <a:stretch/>
        </p:blipFill>
        <p:spPr>
          <a:xfrm flipH="1">
            <a:off x="0" y="2"/>
            <a:ext cx="12192001" cy="68579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CEB93B-BB4E-874B-9653-C0B57E411FBA}"/>
              </a:ext>
            </a:extLst>
          </p:cNvPr>
          <p:cNvSpPr/>
          <p:nvPr/>
        </p:nvSpPr>
        <p:spPr>
          <a:xfrm>
            <a:off x="-1" y="6227528"/>
            <a:ext cx="12192000" cy="6304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sp>
        <p:nvSpPr>
          <p:cNvPr id="17" name="Footer Placeholder 14">
            <a:extLst>
              <a:ext uri="{FF2B5EF4-FFF2-40B4-BE49-F238E27FC236}">
                <a16:creationId xmlns:a16="http://schemas.microsoft.com/office/drawing/2014/main" id="{7137F28A-EA6A-4147-B1E3-E200956C3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3537" y="6356353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kern="0" spc="100" baseline="0">
                <a:solidFill>
                  <a:schemeClr val="tx2"/>
                </a:solidFill>
              </a:defRPr>
            </a:lvl1pPr>
          </a:lstStyle>
          <a:p>
            <a:pPr algn="l"/>
            <a:r>
              <a:rPr lang="en-US"/>
              <a:t>©2023 UNITED STATES POSTAL SERVICE</a:t>
            </a:r>
          </a:p>
        </p:txBody>
      </p:sp>
      <p:sp>
        <p:nvSpPr>
          <p:cNvPr id="18" name="Slide Number Placeholder 15">
            <a:extLst>
              <a:ext uri="{FF2B5EF4-FFF2-40B4-BE49-F238E27FC236}">
                <a16:creationId xmlns:a16="http://schemas.microsoft.com/office/drawing/2014/main" id="{0724B6D9-501E-7D41-AC02-8FD4A5E54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4" y="6356353"/>
            <a:ext cx="2742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C2137E98-CA33-1B4F-BFF2-A8690B0548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478" y="6396624"/>
            <a:ext cx="1854045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67460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, computer, coffee&#10;&#10;Description automatically generated">
            <a:extLst>
              <a:ext uri="{FF2B5EF4-FFF2-40B4-BE49-F238E27FC236}">
                <a16:creationId xmlns:a16="http://schemas.microsoft.com/office/drawing/2014/main" id="{D2A194CC-3250-E042-91DB-306F88A80A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2" r="32451"/>
          <a:stretch/>
        </p:blipFill>
        <p:spPr>
          <a:xfrm>
            <a:off x="3972735" y="0"/>
            <a:ext cx="82356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9CAE851-828C-9F4A-9397-83781DF5FA70}"/>
              </a:ext>
            </a:extLst>
          </p:cNvPr>
          <p:cNvSpPr/>
          <p:nvPr/>
        </p:nvSpPr>
        <p:spPr>
          <a:xfrm>
            <a:off x="3972733" y="0"/>
            <a:ext cx="7145117" cy="6858000"/>
          </a:xfrm>
          <a:prstGeom prst="rect">
            <a:avLst/>
          </a:prstGeom>
          <a:gradFill flip="none" rotWithShape="1">
            <a:gsLst>
              <a:gs pos="94000">
                <a:schemeClr val="bg1">
                  <a:alpha val="0"/>
                </a:schemeClr>
              </a:gs>
              <a:gs pos="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graphicFrame>
        <p:nvGraphicFramePr>
          <p:cNvPr id="16" name="Object 1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624" imgH="623" progId="TCLayout.ActiveDocument.1">
                  <p:embed/>
                </p:oleObj>
              </mc:Choice>
              <mc:Fallback>
                <p:oleObj name="think-cell Slide" r:id="rId5" imgW="624" imgH="623" progId="TCLayout.ActiveDocument.1">
                  <p:embed/>
                  <p:pic>
                    <p:nvPicPr>
                      <p:cNvPr id="16" name="Object 1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 hidden="1"/>
          <p:cNvSpPr/>
          <p:nvPr>
            <p:custDataLst>
              <p:tags r:id="rId2"/>
            </p:custDataLst>
          </p:nvPr>
        </p:nvSpPr>
        <p:spPr>
          <a:xfrm>
            <a:off x="2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598" b="1">
              <a:solidFill>
                <a:prstClr val="white"/>
              </a:solidFill>
              <a:sym typeface="Rockwell" panose="02060603020205020403" pitchFamily="18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0D5B61-7C1E-4833-A5D3-9E0F0B1259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4" y="3737446"/>
            <a:ext cx="5724526" cy="1244600"/>
          </a:xfrm>
        </p:spPr>
        <p:txBody>
          <a:bodyPr anchor="t">
            <a:normAutofit/>
          </a:bodyPr>
          <a:lstStyle>
            <a:lvl1pPr marL="0" indent="0">
              <a:buNone/>
              <a:defRPr lang="en-US" sz="1999" b="1" kern="1200" spc="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Caption/Date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913FE9B-CAE0-4042-B5E2-AB9AD59284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4" y="1699762"/>
            <a:ext cx="5724527" cy="1435100"/>
          </a:xfrm>
        </p:spPr>
        <p:txBody>
          <a:bodyPr anchor="b">
            <a:normAutofit/>
          </a:bodyPr>
          <a:lstStyle>
            <a:lvl1pPr>
              <a:defRPr sz="3599"/>
            </a:lvl1pPr>
          </a:lstStyle>
          <a:p>
            <a:r>
              <a:rPr lang="en-US"/>
              <a:t>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A522C5-61D8-6D41-A9B3-05847FD209C8}"/>
              </a:ext>
            </a:extLst>
          </p:cNvPr>
          <p:cNvCxnSpPr>
            <a:cxnSpLocks/>
          </p:cNvCxnSpPr>
          <p:nvPr/>
        </p:nvCxnSpPr>
        <p:spPr>
          <a:xfrm>
            <a:off x="371474" y="3429000"/>
            <a:ext cx="572452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380BAC14-C605-1C40-8428-88FBE9C14F6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4" y="6396624"/>
            <a:ext cx="1854045" cy="320040"/>
          </a:xfrm>
          <a:prstGeom prst="rect">
            <a:avLst/>
          </a:prstGeom>
        </p:spPr>
      </p:pic>
      <p:pic>
        <p:nvPicPr>
          <p:cNvPr id="12" name="Picture 11" descr="A picture containing person, indoor, computer, coffee&#10;&#10;Description automatically generated">
            <a:extLst>
              <a:ext uri="{FF2B5EF4-FFF2-40B4-BE49-F238E27FC236}">
                <a16:creationId xmlns:a16="http://schemas.microsoft.com/office/drawing/2014/main" id="{2C3A5743-5F78-8C40-8D0F-5352617BD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2" r="32451"/>
          <a:stretch/>
        </p:blipFill>
        <p:spPr>
          <a:xfrm>
            <a:off x="3972734" y="0"/>
            <a:ext cx="82356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07A8E7-5FB8-D745-8542-BEC86E29C1B8}"/>
              </a:ext>
            </a:extLst>
          </p:cNvPr>
          <p:cNvSpPr/>
          <p:nvPr userDrawn="1"/>
        </p:nvSpPr>
        <p:spPr>
          <a:xfrm>
            <a:off x="3972733" y="0"/>
            <a:ext cx="7145117" cy="6858000"/>
          </a:xfrm>
          <a:prstGeom prst="rect">
            <a:avLst/>
          </a:prstGeom>
          <a:gradFill flip="none" rotWithShape="1">
            <a:gsLst>
              <a:gs pos="94000">
                <a:schemeClr val="bg1">
                  <a:alpha val="0"/>
                </a:schemeClr>
              </a:gs>
              <a:gs pos="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4123EC4-36E5-D947-AFE9-FAF5948C076C}"/>
              </a:ext>
            </a:extLst>
          </p:cNvPr>
          <p:cNvCxnSpPr>
            <a:cxnSpLocks/>
          </p:cNvCxnSpPr>
          <p:nvPr userDrawn="1"/>
        </p:nvCxnSpPr>
        <p:spPr>
          <a:xfrm>
            <a:off x="371473" y="3429000"/>
            <a:ext cx="572452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EFDE23A6-3BCF-3F44-B4F5-16523745C08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3" y="6396624"/>
            <a:ext cx="1854045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233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vider">
    <p:bg>
      <p:bgPr>
        <a:gradFill flip="none" rotWithShape="1">
          <a:gsLst>
            <a:gs pos="0">
              <a:schemeClr val="accent1"/>
            </a:gs>
            <a:gs pos="19000">
              <a:schemeClr val="accent2"/>
            </a:gs>
            <a:gs pos="35000">
              <a:schemeClr val="accent2"/>
            </a:gs>
            <a:gs pos="100000">
              <a:schemeClr val="tx1">
                <a:alpha val="74000"/>
              </a:schemeClr>
            </a:gs>
            <a:gs pos="63000">
              <a:schemeClr val="tx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CEB93B-BB4E-874B-9653-C0B57E411FBA}"/>
              </a:ext>
            </a:extLst>
          </p:cNvPr>
          <p:cNvSpPr/>
          <p:nvPr/>
        </p:nvSpPr>
        <p:spPr>
          <a:xfrm>
            <a:off x="-1" y="6227528"/>
            <a:ext cx="12192000" cy="630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sp>
        <p:nvSpPr>
          <p:cNvPr id="17" name="Footer Placeholder 14">
            <a:extLst>
              <a:ext uri="{FF2B5EF4-FFF2-40B4-BE49-F238E27FC236}">
                <a16:creationId xmlns:a16="http://schemas.microsoft.com/office/drawing/2014/main" id="{7137F28A-EA6A-4147-B1E3-E200956C3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3537" y="6356353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kern="0" spc="100" baseline="0">
                <a:solidFill>
                  <a:schemeClr val="tx2"/>
                </a:solidFill>
              </a:defRPr>
            </a:lvl1pPr>
          </a:lstStyle>
          <a:p>
            <a:pPr algn="l"/>
            <a:r>
              <a:rPr lang="en-US"/>
              <a:t>©2023 UNITED STATES POSTAL SERVICE</a:t>
            </a:r>
          </a:p>
        </p:txBody>
      </p:sp>
      <p:sp>
        <p:nvSpPr>
          <p:cNvPr id="18" name="Slide Number Placeholder 15">
            <a:extLst>
              <a:ext uri="{FF2B5EF4-FFF2-40B4-BE49-F238E27FC236}">
                <a16:creationId xmlns:a16="http://schemas.microsoft.com/office/drawing/2014/main" id="{0724B6D9-501E-7D41-AC02-8FD4A5E54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4" y="6356353"/>
            <a:ext cx="2742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C2137E98-CA33-1B4F-BFF2-A8690B0548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478" y="6396624"/>
            <a:ext cx="1854045" cy="3200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FD7187-43FB-4044-B95D-1689FEFA6C8D}"/>
              </a:ext>
            </a:extLst>
          </p:cNvPr>
          <p:cNvSpPr/>
          <p:nvPr/>
        </p:nvSpPr>
        <p:spPr>
          <a:xfrm>
            <a:off x="2" y="4009292"/>
            <a:ext cx="12192000" cy="2218234"/>
          </a:xfrm>
          <a:prstGeom prst="rect">
            <a:avLst/>
          </a:prstGeom>
          <a:solidFill>
            <a:schemeClr val="accent5">
              <a:alpha val="58000"/>
            </a:schemeClr>
          </a:solidFill>
          <a:ln>
            <a:noFill/>
          </a:ln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BC21D2-3A5C-B84A-9B66-B80F417E16CF}"/>
              </a:ext>
            </a:extLst>
          </p:cNvPr>
          <p:cNvSpPr/>
          <p:nvPr userDrawn="1"/>
        </p:nvSpPr>
        <p:spPr>
          <a:xfrm>
            <a:off x="1" y="4009292"/>
            <a:ext cx="12192000" cy="2232406"/>
          </a:xfrm>
          <a:prstGeom prst="rect">
            <a:avLst/>
          </a:prstGeom>
          <a:solidFill>
            <a:schemeClr val="accent5">
              <a:alpha val="58000"/>
            </a:schemeClr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019202F7-BFA6-884A-82D8-2811F012A57F}"/>
              </a:ext>
            </a:extLst>
          </p:cNvPr>
          <p:cNvSpPr/>
          <p:nvPr/>
        </p:nvSpPr>
        <p:spPr>
          <a:xfrm>
            <a:off x="371474" y="4009291"/>
            <a:ext cx="4958052" cy="2232406"/>
          </a:xfrm>
          <a:prstGeom prst="parallelogram">
            <a:avLst>
              <a:gd name="adj" fmla="val 17123"/>
            </a:avLst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F66551D-AFE0-9E4E-8762-3784726D56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3538" y="4009292"/>
            <a:ext cx="4485989" cy="2218237"/>
          </a:xfrm>
        </p:spPr>
        <p:txBody>
          <a:bodyPr anchor="ctr">
            <a:noAutofit/>
          </a:bodyPr>
          <a:lstStyle>
            <a:lvl1pPr>
              <a:defRPr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Section Divider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D5C0ECA-62DE-074D-BE9E-2B38834589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8313" y="5644484"/>
            <a:ext cx="691097" cy="5830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D6F2CC-9A4A-DA46-952C-47D873AD5C66}"/>
              </a:ext>
            </a:extLst>
          </p:cNvPr>
          <p:cNvSpPr/>
          <p:nvPr userDrawn="1"/>
        </p:nvSpPr>
        <p:spPr>
          <a:xfrm>
            <a:off x="-1" y="6227528"/>
            <a:ext cx="12192000" cy="6304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pic>
        <p:nvPicPr>
          <p:cNvPr id="15" name="Picture 14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8052784A-E1CF-504D-85B3-E8C3F8700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478" y="6396624"/>
            <a:ext cx="1854045" cy="32004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E985171C-75DE-7D4F-9EAD-5DAE6DB15F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8312" y="5644484"/>
            <a:ext cx="691097" cy="58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60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able of Cont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icture containing indoor, toy, worktable, cluttered&#10;&#10;Description automatically generated">
            <a:extLst>
              <a:ext uri="{FF2B5EF4-FFF2-40B4-BE49-F238E27FC236}">
                <a16:creationId xmlns:a16="http://schemas.microsoft.com/office/drawing/2014/main" id="{C8A52FE8-19A8-E94C-92B7-F14B0FFA3D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07" r="843" b="1351"/>
          <a:stretch/>
        </p:blipFill>
        <p:spPr>
          <a:xfrm>
            <a:off x="-18420" y="20305"/>
            <a:ext cx="12210420" cy="683769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AF4B80-CB6B-8141-8884-5AEA0F57CF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©2023 UNITED STATES POSTAL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95C2E-6248-D54E-9C87-5D13BB8785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16" name="Table 20">
            <a:extLst>
              <a:ext uri="{FF2B5EF4-FFF2-40B4-BE49-F238E27FC236}">
                <a16:creationId xmlns:a16="http://schemas.microsoft.com/office/drawing/2014/main" id="{A04384D7-2787-E64E-BE41-6DA6E03529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66483"/>
              </p:ext>
            </p:extLst>
          </p:nvPr>
        </p:nvGraphicFramePr>
        <p:xfrm>
          <a:off x="2" y="20303"/>
          <a:ext cx="12192000" cy="116565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185008454"/>
                    </a:ext>
                  </a:extLst>
                </a:gridCol>
              </a:tblGrid>
              <a:tr h="116565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64" marR="91464"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112071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67E52CA6-B901-8F42-B6E4-D08720C3B31F}"/>
              </a:ext>
            </a:extLst>
          </p:cNvPr>
          <p:cNvGrpSpPr/>
          <p:nvPr/>
        </p:nvGrpSpPr>
        <p:grpSpPr>
          <a:xfrm>
            <a:off x="4530402" y="475684"/>
            <a:ext cx="5698338" cy="4543055"/>
            <a:chOff x="7588240" y="1225094"/>
            <a:chExt cx="5063450" cy="4703269"/>
          </a:xfrm>
        </p:grpSpPr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D092BC3A-BA34-CD44-B70B-78364F422C6D}"/>
                </a:ext>
              </a:extLst>
            </p:cNvPr>
            <p:cNvSpPr/>
            <p:nvPr/>
          </p:nvSpPr>
          <p:spPr>
            <a:xfrm>
              <a:off x="7588240" y="1959907"/>
              <a:ext cx="4971598" cy="3968456"/>
            </a:xfrm>
            <a:prstGeom prst="parallelogram">
              <a:avLst>
                <a:gd name="adj" fmla="val 1447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t">
              <a:noAutofit/>
            </a:bodyPr>
            <a:lstStyle/>
            <a:p>
              <a:pPr algn="l">
                <a:lnSpc>
                  <a:spcPct val="107000"/>
                </a:lnSpc>
                <a:spcBef>
                  <a:spcPts val="500"/>
                </a:spcBef>
                <a:spcAft>
                  <a:spcPts val="500"/>
                </a:spcAft>
              </a:pPr>
              <a:endParaRPr lang="en-US" sz="1600" b="1" kern="1600" spc="-30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D5FB6EE-8CC0-1A46-8242-9AE8018C3F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88242" y="1241353"/>
              <a:ext cx="594498" cy="468701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FA9CD55B-48D7-6041-A488-3CA3D3FC7785}"/>
                </a:ext>
              </a:extLst>
            </p:cNvPr>
            <p:cNvSpPr/>
            <p:nvPr/>
          </p:nvSpPr>
          <p:spPr>
            <a:xfrm>
              <a:off x="8264324" y="1226823"/>
              <a:ext cx="983847" cy="745546"/>
            </a:xfrm>
            <a:prstGeom prst="parallelogram">
              <a:avLst>
                <a:gd name="adj" fmla="val 14472"/>
              </a:avLst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ct val="107000"/>
                </a:lnSpc>
                <a:spcBef>
                  <a:spcPts val="500"/>
                </a:spcBef>
                <a:spcAft>
                  <a:spcPts val="500"/>
                </a:spcAft>
              </a:pPr>
              <a:r>
                <a:rPr lang="en-US" sz="1999" b="1" kern="1600" spc="-30">
                  <a:solidFill>
                    <a:schemeClr val="accent2"/>
                  </a:solidFill>
                </a:rPr>
                <a:t>Slide</a:t>
              </a:r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471F0DE0-C7CD-FC4F-8962-8E96328BFCD2}"/>
                </a:ext>
              </a:extLst>
            </p:cNvPr>
            <p:cNvSpPr/>
            <p:nvPr/>
          </p:nvSpPr>
          <p:spPr>
            <a:xfrm>
              <a:off x="9248172" y="1226823"/>
              <a:ext cx="3403518" cy="745546"/>
            </a:xfrm>
            <a:prstGeom prst="parallelogram">
              <a:avLst>
                <a:gd name="adj" fmla="val 14472"/>
              </a:avLst>
            </a:prstGeom>
            <a:solidFill>
              <a:schemeClr val="accent2"/>
            </a:solidFill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ct val="107000"/>
                </a:lnSpc>
                <a:spcBef>
                  <a:spcPts val="500"/>
                </a:spcBef>
                <a:spcAft>
                  <a:spcPts val="500"/>
                </a:spcAft>
              </a:pPr>
              <a:r>
                <a:rPr lang="en-US" sz="1999" b="1" kern="1600" spc="-30">
                  <a:solidFill>
                    <a:schemeClr val="bg2"/>
                  </a:solidFill>
                </a:rPr>
                <a:t>Section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11F47DE-8F41-1A47-9819-E7821A760B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48171" y="1225094"/>
              <a:ext cx="81584" cy="74554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 descr="A picture containing text, outdoor, sign, tableware&#10;&#10;Description automatically generated">
            <a:extLst>
              <a:ext uri="{FF2B5EF4-FFF2-40B4-BE49-F238E27FC236}">
                <a16:creationId xmlns:a16="http://schemas.microsoft.com/office/drawing/2014/main" id="{F2FECC16-7B0D-BF4C-ABDF-94F652AE0D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4361"/>
          <a:stretch/>
        </p:blipFill>
        <p:spPr>
          <a:xfrm>
            <a:off x="441417" y="574458"/>
            <a:ext cx="651068" cy="408246"/>
          </a:xfrm>
          <a:prstGeom prst="rect">
            <a:avLst/>
          </a:prstGeom>
        </p:spPr>
      </p:pic>
      <p:pic>
        <p:nvPicPr>
          <p:cNvPr id="30" name="Picture 29" descr="A picture containing text, outdoor, sign, tableware&#10;&#10;Description automatically generated">
            <a:extLst>
              <a:ext uri="{FF2B5EF4-FFF2-40B4-BE49-F238E27FC236}">
                <a16:creationId xmlns:a16="http://schemas.microsoft.com/office/drawing/2014/main" id="{5DF32AB6-4997-C247-AE6A-47743A2F87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896" t="82304"/>
          <a:stretch/>
        </p:blipFill>
        <p:spPr>
          <a:xfrm>
            <a:off x="1082959" y="869272"/>
            <a:ext cx="88588" cy="119758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D4411C0-21E7-974E-9E61-EA7B2F90C154}"/>
              </a:ext>
            </a:extLst>
          </p:cNvPr>
          <p:cNvCxnSpPr/>
          <p:nvPr/>
        </p:nvCxnSpPr>
        <p:spPr>
          <a:xfrm>
            <a:off x="1357441" y="593128"/>
            <a:ext cx="0" cy="38957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able Placeholder 37">
            <a:extLst>
              <a:ext uri="{FF2B5EF4-FFF2-40B4-BE49-F238E27FC236}">
                <a16:creationId xmlns:a16="http://schemas.microsoft.com/office/drawing/2014/main" id="{CB530965-DA5F-164D-8B75-80B142369C5E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5199445" y="1296048"/>
            <a:ext cx="4360411" cy="372269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Add Table or copy/paste from another deck!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810034-67B7-7B4F-9053-E2A84768E3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24036" y="502964"/>
            <a:ext cx="3620781" cy="625475"/>
          </a:xfrm>
        </p:spPr>
        <p:txBody>
          <a:bodyPr>
            <a:normAutofit/>
          </a:bodyPr>
          <a:lstStyle>
            <a:lvl1pPr>
              <a:defRPr lang="en-US" sz="3199" b="0" kern="1200" cap="none" spc="-2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Table of Contents</a:t>
            </a:r>
          </a:p>
        </p:txBody>
      </p:sp>
      <p:pic>
        <p:nvPicPr>
          <p:cNvPr id="17" name="Picture 16" descr="A picture containing indoor, toy, worktable, cluttered&#10;&#10;Description automatically generated">
            <a:extLst>
              <a:ext uri="{FF2B5EF4-FFF2-40B4-BE49-F238E27FC236}">
                <a16:creationId xmlns:a16="http://schemas.microsoft.com/office/drawing/2014/main" id="{8545B458-E98F-1446-935A-C1845D1CE1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420" y="-46720"/>
            <a:ext cx="12210420" cy="6904720"/>
          </a:xfrm>
          <a:prstGeom prst="rect">
            <a:avLst/>
          </a:prstGeom>
        </p:spPr>
      </p:pic>
      <p:graphicFrame>
        <p:nvGraphicFramePr>
          <p:cNvPr id="18" name="Table 20">
            <a:extLst>
              <a:ext uri="{FF2B5EF4-FFF2-40B4-BE49-F238E27FC236}">
                <a16:creationId xmlns:a16="http://schemas.microsoft.com/office/drawing/2014/main" id="{8167B5BD-A4C2-3949-9220-CB80DAE306F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93680273"/>
              </p:ext>
            </p:extLst>
          </p:nvPr>
        </p:nvGraphicFramePr>
        <p:xfrm>
          <a:off x="1" y="20303"/>
          <a:ext cx="12192000" cy="116565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185008454"/>
                    </a:ext>
                  </a:extLst>
                </a:gridCol>
              </a:tblGrid>
              <a:tr h="116565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64" marR="91464"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112071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E7562BB2-4078-3942-953F-76846FD8465D}"/>
              </a:ext>
            </a:extLst>
          </p:cNvPr>
          <p:cNvGrpSpPr/>
          <p:nvPr userDrawn="1"/>
        </p:nvGrpSpPr>
        <p:grpSpPr>
          <a:xfrm>
            <a:off x="4530402" y="475682"/>
            <a:ext cx="5698338" cy="4543055"/>
            <a:chOff x="7588240" y="1225094"/>
            <a:chExt cx="5063450" cy="4703269"/>
          </a:xfrm>
        </p:grpSpPr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B9515640-82AD-E14D-9C6B-1BF40A15926B}"/>
                </a:ext>
              </a:extLst>
            </p:cNvPr>
            <p:cNvSpPr/>
            <p:nvPr/>
          </p:nvSpPr>
          <p:spPr>
            <a:xfrm>
              <a:off x="7588240" y="1959907"/>
              <a:ext cx="4971598" cy="3968456"/>
            </a:xfrm>
            <a:prstGeom prst="parallelogram">
              <a:avLst>
                <a:gd name="adj" fmla="val 1447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t">
              <a:noAutofit/>
            </a:bodyPr>
            <a:lstStyle/>
            <a:p>
              <a:pPr algn="l">
                <a:lnSpc>
                  <a:spcPct val="107000"/>
                </a:lnSpc>
                <a:spcBef>
                  <a:spcPts val="500"/>
                </a:spcBef>
                <a:spcAft>
                  <a:spcPts val="500"/>
                </a:spcAft>
              </a:pPr>
              <a:endParaRPr lang="en-US" sz="1600" b="1" kern="1600" spc="-3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18685DD-9CE9-1D4D-9A8D-F4B1717795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88242" y="1241353"/>
              <a:ext cx="594498" cy="468701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Parallelogram 27">
              <a:extLst>
                <a:ext uri="{FF2B5EF4-FFF2-40B4-BE49-F238E27FC236}">
                  <a16:creationId xmlns:a16="http://schemas.microsoft.com/office/drawing/2014/main" id="{72BBFE2D-8864-1448-8E35-0E27759D045A}"/>
                </a:ext>
              </a:extLst>
            </p:cNvPr>
            <p:cNvSpPr/>
            <p:nvPr/>
          </p:nvSpPr>
          <p:spPr>
            <a:xfrm>
              <a:off x="8264324" y="1226823"/>
              <a:ext cx="983847" cy="745546"/>
            </a:xfrm>
            <a:prstGeom prst="parallelogram">
              <a:avLst>
                <a:gd name="adj" fmla="val 14472"/>
              </a:avLst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ct val="107000"/>
                </a:lnSpc>
                <a:spcBef>
                  <a:spcPts val="500"/>
                </a:spcBef>
                <a:spcAft>
                  <a:spcPts val="500"/>
                </a:spcAft>
              </a:pPr>
              <a:r>
                <a:rPr lang="en-US" sz="2000" b="1" kern="1600" spc="-30">
                  <a:solidFill>
                    <a:schemeClr val="accent2"/>
                  </a:solidFill>
                </a:rPr>
                <a:t>Slide</a:t>
              </a:r>
            </a:p>
          </p:txBody>
        </p:sp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EFB3C1AD-B8C6-424A-ADF4-43111778C201}"/>
                </a:ext>
              </a:extLst>
            </p:cNvPr>
            <p:cNvSpPr/>
            <p:nvPr/>
          </p:nvSpPr>
          <p:spPr>
            <a:xfrm>
              <a:off x="9248172" y="1226823"/>
              <a:ext cx="3403518" cy="745546"/>
            </a:xfrm>
            <a:prstGeom prst="parallelogram">
              <a:avLst>
                <a:gd name="adj" fmla="val 14472"/>
              </a:avLst>
            </a:prstGeom>
            <a:solidFill>
              <a:schemeClr val="accent2"/>
            </a:solidFill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ct val="107000"/>
                </a:lnSpc>
                <a:spcBef>
                  <a:spcPts val="500"/>
                </a:spcBef>
                <a:spcAft>
                  <a:spcPts val="500"/>
                </a:spcAft>
              </a:pPr>
              <a:r>
                <a:rPr lang="en-US" sz="2000" b="1" kern="1600" spc="-30">
                  <a:solidFill>
                    <a:schemeClr val="bg2"/>
                  </a:solidFill>
                </a:rPr>
                <a:t>Section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60E75BE-1E4A-5F40-BB14-92E2825849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48171" y="1225094"/>
              <a:ext cx="81584" cy="74554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33" descr="A picture containing text, outdoor, sign, tableware&#10;&#10;Description automatically generated">
            <a:extLst>
              <a:ext uri="{FF2B5EF4-FFF2-40B4-BE49-F238E27FC236}">
                <a16:creationId xmlns:a16="http://schemas.microsoft.com/office/drawing/2014/main" id="{9C38A1B5-DAA9-2D49-8F0F-C6AD711095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4361"/>
          <a:stretch/>
        </p:blipFill>
        <p:spPr>
          <a:xfrm>
            <a:off x="441417" y="574458"/>
            <a:ext cx="651068" cy="408246"/>
          </a:xfrm>
          <a:prstGeom prst="rect">
            <a:avLst/>
          </a:prstGeom>
        </p:spPr>
      </p:pic>
      <p:pic>
        <p:nvPicPr>
          <p:cNvPr id="35" name="Picture 34" descr="A picture containing text, outdoor, sign, tableware&#10;&#10;Description automatically generated">
            <a:extLst>
              <a:ext uri="{FF2B5EF4-FFF2-40B4-BE49-F238E27FC236}">
                <a16:creationId xmlns:a16="http://schemas.microsoft.com/office/drawing/2014/main" id="{531BDDBB-E7A8-FF49-A85B-E9BD6A1C63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896" t="82304"/>
          <a:stretch/>
        </p:blipFill>
        <p:spPr>
          <a:xfrm>
            <a:off x="1082958" y="869272"/>
            <a:ext cx="88588" cy="119758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E180699-8F6C-8C4F-A8B9-75D8605BBAFA}"/>
              </a:ext>
            </a:extLst>
          </p:cNvPr>
          <p:cNvCxnSpPr/>
          <p:nvPr userDrawn="1"/>
        </p:nvCxnSpPr>
        <p:spPr>
          <a:xfrm>
            <a:off x="1357441" y="593126"/>
            <a:ext cx="0" cy="38957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9252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able of Cont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AF4B80-CB6B-8141-8884-5AEA0F57CF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l"/>
            <a:r>
              <a:rPr lang="en-US"/>
              <a:t>©2023 UNITED STATES POSTAL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95C2E-6248-D54E-9C87-5D13BB8785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16" name="Table 20">
            <a:extLst>
              <a:ext uri="{FF2B5EF4-FFF2-40B4-BE49-F238E27FC236}">
                <a16:creationId xmlns:a16="http://schemas.microsoft.com/office/drawing/2014/main" id="{A04384D7-2787-E64E-BE41-6DA6E03529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98146"/>
              </p:ext>
            </p:extLst>
          </p:nvPr>
        </p:nvGraphicFramePr>
        <p:xfrm>
          <a:off x="2" y="20305"/>
          <a:ext cx="12192000" cy="143810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185008454"/>
                    </a:ext>
                  </a:extLst>
                </a:gridCol>
              </a:tblGrid>
              <a:tr h="143810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64" marR="91464"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112071"/>
                  </a:ext>
                </a:extLst>
              </a:tr>
            </a:tbl>
          </a:graphicData>
        </a:graphic>
      </p:graphicFrame>
      <p:pic>
        <p:nvPicPr>
          <p:cNvPr id="29" name="Picture 28" descr="A picture containing text, outdoor, sign, tableware&#10;&#10;Description automatically generated">
            <a:extLst>
              <a:ext uri="{FF2B5EF4-FFF2-40B4-BE49-F238E27FC236}">
                <a16:creationId xmlns:a16="http://schemas.microsoft.com/office/drawing/2014/main" id="{F2FECC16-7B0D-BF4C-ABDF-94F652AE0D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4361"/>
          <a:stretch/>
        </p:blipFill>
        <p:spPr>
          <a:xfrm>
            <a:off x="441417" y="574458"/>
            <a:ext cx="651068" cy="408246"/>
          </a:xfrm>
          <a:prstGeom prst="rect">
            <a:avLst/>
          </a:prstGeom>
        </p:spPr>
      </p:pic>
      <p:pic>
        <p:nvPicPr>
          <p:cNvPr id="30" name="Picture 29" descr="A picture containing text, outdoor, sign, tableware&#10;&#10;Description automatically generated">
            <a:extLst>
              <a:ext uri="{FF2B5EF4-FFF2-40B4-BE49-F238E27FC236}">
                <a16:creationId xmlns:a16="http://schemas.microsoft.com/office/drawing/2014/main" id="{5DF32AB6-4997-C247-AE6A-47743A2F87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896" t="82304"/>
          <a:stretch/>
        </p:blipFill>
        <p:spPr>
          <a:xfrm>
            <a:off x="1082959" y="869272"/>
            <a:ext cx="88588" cy="119758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D4411C0-21E7-974E-9E61-EA7B2F90C154}"/>
              </a:ext>
            </a:extLst>
          </p:cNvPr>
          <p:cNvCxnSpPr/>
          <p:nvPr/>
        </p:nvCxnSpPr>
        <p:spPr>
          <a:xfrm>
            <a:off x="1357441" y="593128"/>
            <a:ext cx="0" cy="38957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EE9FAF1-ECDC-254C-8C77-83C16C850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24036" y="502964"/>
            <a:ext cx="3620781" cy="625475"/>
          </a:xfrm>
        </p:spPr>
        <p:txBody>
          <a:bodyPr>
            <a:normAutofit/>
          </a:bodyPr>
          <a:lstStyle>
            <a:lvl1pPr>
              <a:defRPr lang="en-US" sz="3199" b="0" kern="1200" cap="none" spc="-2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Table of Contents</a:t>
            </a:r>
          </a:p>
        </p:txBody>
      </p:sp>
      <p:graphicFrame>
        <p:nvGraphicFramePr>
          <p:cNvPr id="9" name="Table 20">
            <a:extLst>
              <a:ext uri="{FF2B5EF4-FFF2-40B4-BE49-F238E27FC236}">
                <a16:creationId xmlns:a16="http://schemas.microsoft.com/office/drawing/2014/main" id="{D5318ADE-30AB-FE45-8D49-46CE0B6A7F6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37801858"/>
              </p:ext>
            </p:extLst>
          </p:nvPr>
        </p:nvGraphicFramePr>
        <p:xfrm>
          <a:off x="1" y="20303"/>
          <a:ext cx="12192000" cy="143810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185008454"/>
                    </a:ext>
                  </a:extLst>
                </a:gridCol>
              </a:tblGrid>
              <a:tr h="143810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64" marR="91464"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112071"/>
                  </a:ext>
                </a:extLst>
              </a:tr>
            </a:tbl>
          </a:graphicData>
        </a:graphic>
      </p:graphicFrame>
      <p:pic>
        <p:nvPicPr>
          <p:cNvPr id="10" name="Picture 9" descr="A picture containing text, outdoor, sign, tableware&#10;&#10;Description automatically generated">
            <a:extLst>
              <a:ext uri="{FF2B5EF4-FFF2-40B4-BE49-F238E27FC236}">
                <a16:creationId xmlns:a16="http://schemas.microsoft.com/office/drawing/2014/main" id="{4296086C-46C4-E646-AB0C-330DF82778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4361"/>
          <a:stretch/>
        </p:blipFill>
        <p:spPr>
          <a:xfrm>
            <a:off x="441417" y="574458"/>
            <a:ext cx="651068" cy="408246"/>
          </a:xfrm>
          <a:prstGeom prst="rect">
            <a:avLst/>
          </a:prstGeom>
        </p:spPr>
      </p:pic>
      <p:pic>
        <p:nvPicPr>
          <p:cNvPr id="11" name="Picture 10" descr="A picture containing text, outdoor, sign, tableware&#10;&#10;Description automatically generated">
            <a:extLst>
              <a:ext uri="{FF2B5EF4-FFF2-40B4-BE49-F238E27FC236}">
                <a16:creationId xmlns:a16="http://schemas.microsoft.com/office/drawing/2014/main" id="{626B37C7-593C-9246-858D-80F5AC656A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896" t="82304"/>
          <a:stretch/>
        </p:blipFill>
        <p:spPr>
          <a:xfrm>
            <a:off x="1082958" y="869272"/>
            <a:ext cx="88588" cy="11975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11D157-3BAA-2943-B789-BE7FB906DEA1}"/>
              </a:ext>
            </a:extLst>
          </p:cNvPr>
          <p:cNvCxnSpPr/>
          <p:nvPr userDrawn="1"/>
        </p:nvCxnSpPr>
        <p:spPr>
          <a:xfrm>
            <a:off x="1357441" y="593126"/>
            <a:ext cx="0" cy="38957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4478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ivider">
    <p:bg>
      <p:bgPr>
        <a:gradFill flip="none" rotWithShape="1">
          <a:gsLst>
            <a:gs pos="19000">
              <a:schemeClr val="accent2"/>
            </a:gs>
            <a:gs pos="100000">
              <a:schemeClr val="tx1">
                <a:alpha val="74000"/>
              </a:schemeClr>
            </a:gs>
            <a:gs pos="63000">
              <a:schemeClr val="tx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CEB93B-BB4E-874B-9653-C0B57E411FBA}"/>
              </a:ext>
            </a:extLst>
          </p:cNvPr>
          <p:cNvSpPr/>
          <p:nvPr/>
        </p:nvSpPr>
        <p:spPr>
          <a:xfrm>
            <a:off x="-1" y="6227528"/>
            <a:ext cx="12192000" cy="630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sp>
        <p:nvSpPr>
          <p:cNvPr id="17" name="Footer Placeholder 14">
            <a:extLst>
              <a:ext uri="{FF2B5EF4-FFF2-40B4-BE49-F238E27FC236}">
                <a16:creationId xmlns:a16="http://schemas.microsoft.com/office/drawing/2014/main" id="{7137F28A-EA6A-4147-B1E3-E200956C3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3537" y="6356353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kern="0" spc="100" baseline="0">
                <a:solidFill>
                  <a:schemeClr val="tx2"/>
                </a:solidFill>
              </a:defRPr>
            </a:lvl1pPr>
          </a:lstStyle>
          <a:p>
            <a:pPr algn="l"/>
            <a:r>
              <a:rPr lang="en-US"/>
              <a:t>©2023 UNITED STATES POSTAL SERVICE</a:t>
            </a:r>
          </a:p>
        </p:txBody>
      </p:sp>
      <p:sp>
        <p:nvSpPr>
          <p:cNvPr id="18" name="Slide Number Placeholder 15">
            <a:extLst>
              <a:ext uri="{FF2B5EF4-FFF2-40B4-BE49-F238E27FC236}">
                <a16:creationId xmlns:a16="http://schemas.microsoft.com/office/drawing/2014/main" id="{0724B6D9-501E-7D41-AC02-8FD4A5E54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4" y="6356353"/>
            <a:ext cx="2742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C2137E98-CA33-1B4F-BFF2-A8690B0548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478" y="6396624"/>
            <a:ext cx="1854045" cy="32004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D5C0ECA-62DE-074D-BE9E-2B38834589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8313" y="5644484"/>
            <a:ext cx="691097" cy="58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61215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as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B5A796F-3556-5442-BFD2-EE2955E785D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71475" y="136526"/>
            <a:ext cx="3752107" cy="245003"/>
          </a:xfrm>
        </p:spPr>
        <p:txBody>
          <a:bodyPr>
            <a:spAutoFit/>
          </a:bodyPr>
          <a:lstStyle>
            <a:lvl1pPr algn="l">
              <a:defRPr lang="en-US" sz="1000" kern="0" cap="all" spc="100" baseline="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Breadcrumb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F66551D-AFE0-9E4E-8762-3784726D56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– use bold for emphasis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0FB367-A9C7-5E48-8DCF-6DBA255AFC78}"/>
              </a:ext>
            </a:extLst>
          </p:cNvPr>
          <p:cNvSpPr/>
          <p:nvPr/>
        </p:nvSpPr>
        <p:spPr>
          <a:xfrm>
            <a:off x="1" y="6225851"/>
            <a:ext cx="12191999" cy="626122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sp>
        <p:nvSpPr>
          <p:cNvPr id="17" name="Footer Placeholder 14">
            <a:extLst>
              <a:ext uri="{FF2B5EF4-FFF2-40B4-BE49-F238E27FC236}">
                <a16:creationId xmlns:a16="http://schemas.microsoft.com/office/drawing/2014/main" id="{7137F28A-EA6A-4147-B1E3-E200956C3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3537" y="6356353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kern="0" spc="100" baseline="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©2023 UNITED STATES POSTAL SERVICE</a:t>
            </a:r>
          </a:p>
        </p:txBody>
      </p:sp>
      <p:sp>
        <p:nvSpPr>
          <p:cNvPr id="18" name="Slide Number Placeholder 15">
            <a:extLst>
              <a:ext uri="{FF2B5EF4-FFF2-40B4-BE49-F238E27FC236}">
                <a16:creationId xmlns:a16="http://schemas.microsoft.com/office/drawing/2014/main" id="{0724B6D9-501E-7D41-AC02-8FD4A5E54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4" y="6356353"/>
            <a:ext cx="2742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2"/>
                </a:solidFill>
              </a:defRPr>
            </a:lvl1pPr>
          </a:lstStyle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 descr="A blu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E680BFC3-22AB-CB46-AF4B-62516DC881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478" y="6402235"/>
            <a:ext cx="1854045" cy="3067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643BD0-8690-6A42-AD37-7BBCDD484362}"/>
              </a:ext>
            </a:extLst>
          </p:cNvPr>
          <p:cNvSpPr/>
          <p:nvPr userDrawn="1"/>
        </p:nvSpPr>
        <p:spPr>
          <a:xfrm>
            <a:off x="1" y="6225851"/>
            <a:ext cx="12191999" cy="626122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pic>
        <p:nvPicPr>
          <p:cNvPr id="9" name="Picture 8" descr="A blu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D4BBABAA-3805-944A-BCBF-A870EEDC71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478" y="6402233"/>
            <a:ext cx="1854045" cy="30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218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9F9F0-89D1-F047-988D-8E0D8112B0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756151"/>
            <a:ext cx="9144000" cy="1753813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7033B1-8BE9-C149-A1FC-27A4A5CDDE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30A4B-669C-8440-AB24-F600C6A45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3551-40BA-8242-97BA-A9B966E6DB8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E6E75-3019-D24C-9300-8CDE557E0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©2023 UNITED STATES POSTAL SERVICE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91695-8B88-B443-9202-53B82CD43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11997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head &amp; Breadcrum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4944"/>
            <a:ext cx="10363200" cy="594360"/>
          </a:xfrm>
        </p:spPr>
        <p:txBody>
          <a:bodyPr vert="horz" lIns="0" tIns="45720" rIns="0" bIns="0" rtlCol="0" anchor="b" anchorCtr="0">
            <a:noAutofit/>
          </a:bodyPr>
          <a:lstStyle>
            <a:lvl1pPr>
              <a:defRPr lang="en-US" sz="3600" spc="-75" dirty="0">
                <a:latin typeface="+mj-lt"/>
              </a:defRPr>
            </a:lvl1pPr>
          </a:lstStyle>
          <a:p>
            <a:pPr lvl="0" defTabSz="685800">
              <a:lnSpc>
                <a:spcPct val="85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914721" y="1353312"/>
            <a:ext cx="10362880" cy="475488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200"/>
            </a:lvl1pPr>
          </a:lstStyle>
          <a:p>
            <a:pPr marL="228600" lvl="0" indent="-228600">
              <a:lnSpc>
                <a:spcPct val="13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14971" y="466344"/>
            <a:ext cx="3355848" cy="2032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900" b="1" kern="0" cap="all" spc="250" baseline="0" dirty="0">
                <a:solidFill>
                  <a:schemeClr val="accent5">
                    <a:lumMod val="60000"/>
                    <a:lumOff val="40000"/>
                  </a:schemeClr>
                </a:solidFill>
                <a:ea typeface="Nexa Black" charset="0"/>
                <a:cs typeface="Nexa Black" charset="0"/>
              </a:defRPr>
            </a:lvl1pPr>
          </a:lstStyle>
          <a:p>
            <a:pPr marL="228600" lvl="0" indent="-228600"/>
            <a:r>
              <a:rPr lang="en-US"/>
              <a:t>BREADCRUMBS</a:t>
            </a:r>
          </a:p>
        </p:txBody>
      </p:sp>
    </p:spTree>
    <p:extLst>
      <p:ext uri="{BB962C8B-B14F-4D97-AF65-F5344CB8AC3E}">
        <p14:creationId xmlns:p14="http://schemas.microsoft.com/office/powerpoint/2010/main" val="22577790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4B8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900" b="1" i="0">
                <a:solidFill>
                  <a:srgbClr val="004B8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4D4D4D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315"/>
              </a:lnSpc>
            </a:pPr>
            <a:r>
              <a:rPr spc="55"/>
              <a:t>©2023</a:t>
            </a:r>
            <a:r>
              <a:rPr spc="170"/>
              <a:t> </a:t>
            </a:r>
            <a:r>
              <a:rPr spc="55"/>
              <a:t>UNITED</a:t>
            </a:r>
            <a:r>
              <a:rPr spc="165"/>
              <a:t> </a:t>
            </a:r>
            <a:r>
              <a:rPr spc="50"/>
              <a:t>STATES</a:t>
            </a:r>
            <a:r>
              <a:rPr spc="155"/>
              <a:t> </a:t>
            </a:r>
            <a:r>
              <a:rPr spc="50"/>
              <a:t>POSTAL</a:t>
            </a:r>
            <a:r>
              <a:rPr spc="175"/>
              <a:t> </a:t>
            </a:r>
            <a:r>
              <a:rPr spc="45"/>
              <a:t>SERVICE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4D4D4D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315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143352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cell phone&#10;&#10;Description automatically generated with low confidence">
            <a:extLst>
              <a:ext uri="{FF2B5EF4-FFF2-40B4-BE49-F238E27FC236}">
                <a16:creationId xmlns:a16="http://schemas.microsoft.com/office/drawing/2014/main" id="{83B64F29-045A-2F4E-9C68-B2F72AF303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9819" y="3"/>
            <a:ext cx="6312183" cy="6858001"/>
          </a:xfrm>
          <a:prstGeom prst="rect">
            <a:avLst/>
          </a:prstGeom>
          <a:gradFill>
            <a:gsLst>
              <a:gs pos="72000">
                <a:schemeClr val="bg1"/>
              </a:gs>
              <a:gs pos="0">
                <a:schemeClr val="tx1">
                  <a:alpha val="13000"/>
                </a:schemeClr>
              </a:gs>
            </a:gsLst>
            <a:lin ang="10800000" scaled="1"/>
          </a:gradFill>
        </p:spPr>
      </p:pic>
      <p:graphicFrame>
        <p:nvGraphicFramePr>
          <p:cNvPr id="16" name="Object 1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624" imgH="623" progId="TCLayout.ActiveDocument.1">
                  <p:embed/>
                </p:oleObj>
              </mc:Choice>
              <mc:Fallback>
                <p:oleObj name="think-cell Slide" r:id="rId5" imgW="624" imgH="623" progId="TCLayout.ActiveDocument.1">
                  <p:embed/>
                  <p:pic>
                    <p:nvPicPr>
                      <p:cNvPr id="16" name="Object 1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 hidden="1"/>
          <p:cNvSpPr/>
          <p:nvPr>
            <p:custDataLst>
              <p:tags r:id="rId2"/>
            </p:custDataLst>
          </p:nvPr>
        </p:nvSpPr>
        <p:spPr>
          <a:xfrm>
            <a:off x="2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598" b="1">
              <a:solidFill>
                <a:prstClr val="white"/>
              </a:solidFill>
              <a:sym typeface="Rockwell" panose="02060603020205020403" pitchFamily="18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0D5B61-7C1E-4833-A5D3-9E0F0B1259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4" y="3737446"/>
            <a:ext cx="5724526" cy="1244600"/>
          </a:xfrm>
        </p:spPr>
        <p:txBody>
          <a:bodyPr anchor="t">
            <a:normAutofit/>
          </a:bodyPr>
          <a:lstStyle>
            <a:lvl1pPr marL="0" indent="0">
              <a:buNone/>
              <a:defRPr lang="en-US" sz="1999" b="1" kern="1200" spc="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Caption/Date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913FE9B-CAE0-4042-B5E2-AB9AD59284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4" y="1699762"/>
            <a:ext cx="5724527" cy="1435100"/>
          </a:xfrm>
        </p:spPr>
        <p:txBody>
          <a:bodyPr anchor="b">
            <a:normAutofit/>
          </a:bodyPr>
          <a:lstStyle>
            <a:lvl1pPr>
              <a:defRPr sz="3599"/>
            </a:lvl1pPr>
          </a:lstStyle>
          <a:p>
            <a:r>
              <a:rPr lang="en-US"/>
              <a:t>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A522C5-61D8-6D41-A9B3-05847FD209C8}"/>
              </a:ext>
            </a:extLst>
          </p:cNvPr>
          <p:cNvCxnSpPr>
            <a:cxnSpLocks/>
          </p:cNvCxnSpPr>
          <p:nvPr/>
        </p:nvCxnSpPr>
        <p:spPr>
          <a:xfrm>
            <a:off x="371474" y="3429000"/>
            <a:ext cx="572452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9CAE851-828C-9F4A-9397-83781DF5FA70}"/>
              </a:ext>
            </a:extLst>
          </p:cNvPr>
          <p:cNvSpPr/>
          <p:nvPr/>
        </p:nvSpPr>
        <p:spPr>
          <a:xfrm>
            <a:off x="5879819" y="0"/>
            <a:ext cx="6312183" cy="6858000"/>
          </a:xfrm>
          <a:prstGeom prst="rect">
            <a:avLst/>
          </a:prstGeom>
          <a:gradFill flip="none" rotWithShape="1">
            <a:gsLst>
              <a:gs pos="46000">
                <a:schemeClr val="bg1">
                  <a:alpha val="0"/>
                </a:schemeClr>
              </a:gs>
              <a:gs pos="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11" name="Picture 10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EDC1BC1F-8EAD-8344-9ACE-7F13772275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6396624"/>
            <a:ext cx="1854045" cy="320040"/>
          </a:xfrm>
          <a:prstGeom prst="rect">
            <a:avLst/>
          </a:prstGeom>
        </p:spPr>
      </p:pic>
      <p:pic>
        <p:nvPicPr>
          <p:cNvPr id="12" name="Picture 11" descr="A person holding a cell phone&#10;&#10;Description automatically generated with low confidence">
            <a:extLst>
              <a:ext uri="{FF2B5EF4-FFF2-40B4-BE49-F238E27FC236}">
                <a16:creationId xmlns:a16="http://schemas.microsoft.com/office/drawing/2014/main" id="{27BB19C5-130B-054D-B1A4-CB15482D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9818" y="1"/>
            <a:ext cx="6312183" cy="6858001"/>
          </a:xfrm>
          <a:prstGeom prst="rect">
            <a:avLst/>
          </a:prstGeom>
          <a:gradFill>
            <a:gsLst>
              <a:gs pos="72000">
                <a:schemeClr val="bg1"/>
              </a:gs>
              <a:gs pos="0">
                <a:schemeClr val="tx1">
                  <a:alpha val="13000"/>
                </a:schemeClr>
              </a:gs>
            </a:gsLst>
            <a:lin ang="10800000" scaled="1"/>
          </a:gradFill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34B911-CCC7-1047-94B1-7508CB9FA8DD}"/>
              </a:ext>
            </a:extLst>
          </p:cNvPr>
          <p:cNvCxnSpPr>
            <a:cxnSpLocks/>
          </p:cNvCxnSpPr>
          <p:nvPr userDrawn="1"/>
        </p:nvCxnSpPr>
        <p:spPr>
          <a:xfrm>
            <a:off x="371473" y="3429000"/>
            <a:ext cx="572452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45AA578-2FA2-E348-AE96-7BBCA1005B4D}"/>
              </a:ext>
            </a:extLst>
          </p:cNvPr>
          <p:cNvSpPr/>
          <p:nvPr userDrawn="1"/>
        </p:nvSpPr>
        <p:spPr>
          <a:xfrm>
            <a:off x="5879818" y="0"/>
            <a:ext cx="6312183" cy="6858000"/>
          </a:xfrm>
          <a:prstGeom prst="rect">
            <a:avLst/>
          </a:prstGeom>
          <a:gradFill flip="none" rotWithShape="1">
            <a:gsLst>
              <a:gs pos="46000">
                <a:schemeClr val="bg1">
                  <a:alpha val="0"/>
                </a:schemeClr>
              </a:gs>
              <a:gs pos="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7" name="Picture 16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D6E7D6F0-CBDD-DF40-B60E-575FD0A0DE8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3" y="6396624"/>
            <a:ext cx="1854045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92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, computer, coffee&#10;&#10;Description automatically generated">
            <a:extLst>
              <a:ext uri="{FF2B5EF4-FFF2-40B4-BE49-F238E27FC236}">
                <a16:creationId xmlns:a16="http://schemas.microsoft.com/office/drawing/2014/main" id="{D2A194CC-3250-E042-91DB-306F88A80A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735" y="0"/>
            <a:ext cx="82356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9CAE851-828C-9F4A-9397-83781DF5FA70}"/>
              </a:ext>
            </a:extLst>
          </p:cNvPr>
          <p:cNvSpPr/>
          <p:nvPr/>
        </p:nvSpPr>
        <p:spPr>
          <a:xfrm>
            <a:off x="3972733" y="0"/>
            <a:ext cx="7145117" cy="6858000"/>
          </a:xfrm>
          <a:prstGeom prst="rect">
            <a:avLst/>
          </a:prstGeom>
          <a:gradFill flip="none" rotWithShape="1">
            <a:gsLst>
              <a:gs pos="94000">
                <a:schemeClr val="bg1">
                  <a:alpha val="0"/>
                </a:schemeClr>
              </a:gs>
              <a:gs pos="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graphicFrame>
        <p:nvGraphicFramePr>
          <p:cNvPr id="16" name="Object 1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624" imgH="623" progId="TCLayout.ActiveDocument.1">
                  <p:embed/>
                </p:oleObj>
              </mc:Choice>
              <mc:Fallback>
                <p:oleObj name="think-cell Slide" r:id="rId5" imgW="624" imgH="623" progId="TCLayout.ActiveDocument.1">
                  <p:embed/>
                  <p:pic>
                    <p:nvPicPr>
                      <p:cNvPr id="16" name="Object 1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 hidden="1"/>
          <p:cNvSpPr/>
          <p:nvPr>
            <p:custDataLst>
              <p:tags r:id="rId2"/>
            </p:custDataLst>
          </p:nvPr>
        </p:nvSpPr>
        <p:spPr>
          <a:xfrm>
            <a:off x="2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598" b="1">
              <a:solidFill>
                <a:prstClr val="white"/>
              </a:solidFill>
              <a:sym typeface="Rockwell" panose="02060603020205020403" pitchFamily="18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0D5B61-7C1E-4833-A5D3-9E0F0B1259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4" y="3737446"/>
            <a:ext cx="5724526" cy="1244600"/>
          </a:xfrm>
        </p:spPr>
        <p:txBody>
          <a:bodyPr anchor="t">
            <a:normAutofit/>
          </a:bodyPr>
          <a:lstStyle>
            <a:lvl1pPr marL="0" indent="0">
              <a:buNone/>
              <a:defRPr lang="en-US" sz="1999" b="1" kern="1200" spc="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Caption/Date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913FE9B-CAE0-4042-B5E2-AB9AD59284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4" y="1699762"/>
            <a:ext cx="5724527" cy="1435100"/>
          </a:xfrm>
        </p:spPr>
        <p:txBody>
          <a:bodyPr anchor="b">
            <a:normAutofit/>
          </a:bodyPr>
          <a:lstStyle>
            <a:lvl1pPr>
              <a:defRPr sz="3599"/>
            </a:lvl1pPr>
          </a:lstStyle>
          <a:p>
            <a:r>
              <a:rPr lang="en-US"/>
              <a:t>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A522C5-61D8-6D41-A9B3-05847FD209C8}"/>
              </a:ext>
            </a:extLst>
          </p:cNvPr>
          <p:cNvCxnSpPr>
            <a:cxnSpLocks/>
          </p:cNvCxnSpPr>
          <p:nvPr/>
        </p:nvCxnSpPr>
        <p:spPr>
          <a:xfrm>
            <a:off x="371474" y="3429000"/>
            <a:ext cx="572452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380BAC14-C605-1C40-8428-88FBE9C14F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6396624"/>
            <a:ext cx="1854045" cy="320040"/>
          </a:xfrm>
          <a:prstGeom prst="rect">
            <a:avLst/>
          </a:prstGeom>
        </p:spPr>
      </p:pic>
      <p:pic>
        <p:nvPicPr>
          <p:cNvPr id="12" name="Picture 11" descr="A picture containing person, indoor, computer, coffee&#10;&#10;Description automatically generated">
            <a:extLst>
              <a:ext uri="{FF2B5EF4-FFF2-40B4-BE49-F238E27FC236}">
                <a16:creationId xmlns:a16="http://schemas.microsoft.com/office/drawing/2014/main" id="{2C3A5743-5F78-8C40-8D0F-5352617BD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734" y="0"/>
            <a:ext cx="82356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07A8E7-5FB8-D745-8542-BEC86E29C1B8}"/>
              </a:ext>
            </a:extLst>
          </p:cNvPr>
          <p:cNvSpPr/>
          <p:nvPr userDrawn="1"/>
        </p:nvSpPr>
        <p:spPr>
          <a:xfrm>
            <a:off x="3972733" y="0"/>
            <a:ext cx="7145117" cy="6858000"/>
          </a:xfrm>
          <a:prstGeom prst="rect">
            <a:avLst/>
          </a:prstGeom>
          <a:gradFill flip="none" rotWithShape="1">
            <a:gsLst>
              <a:gs pos="94000">
                <a:schemeClr val="bg1">
                  <a:alpha val="0"/>
                </a:schemeClr>
              </a:gs>
              <a:gs pos="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4123EC4-36E5-D947-AFE9-FAF5948C076C}"/>
              </a:ext>
            </a:extLst>
          </p:cNvPr>
          <p:cNvCxnSpPr>
            <a:cxnSpLocks/>
          </p:cNvCxnSpPr>
          <p:nvPr userDrawn="1"/>
        </p:nvCxnSpPr>
        <p:spPr>
          <a:xfrm>
            <a:off x="371473" y="3429000"/>
            <a:ext cx="572452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EFDE23A6-3BCF-3F44-B4F5-16523745C08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3" y="6396624"/>
            <a:ext cx="1854045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38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624" imgH="623" progId="TCLayout.ActiveDocument.1">
                  <p:embed/>
                </p:oleObj>
              </mc:Choice>
              <mc:Fallback>
                <p:oleObj name="think-cell Slide" r:id="rId4" imgW="624" imgH="623" progId="TCLayout.ActiveDocument.1">
                  <p:embed/>
                  <p:pic>
                    <p:nvPicPr>
                      <p:cNvPr id="16" name="Object 1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 hidden="1"/>
          <p:cNvSpPr/>
          <p:nvPr>
            <p:custDataLst>
              <p:tags r:id="rId2"/>
            </p:custDataLst>
          </p:nvPr>
        </p:nvSpPr>
        <p:spPr>
          <a:xfrm>
            <a:off x="2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598" b="1">
              <a:solidFill>
                <a:prstClr val="white"/>
              </a:solidFill>
              <a:sym typeface="Rockwell" panose="02060603020205020403" pitchFamily="18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0D5B61-7C1E-4833-A5D3-9E0F0B1259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4" y="3737446"/>
            <a:ext cx="5724526" cy="1244600"/>
          </a:xfrm>
        </p:spPr>
        <p:txBody>
          <a:bodyPr anchor="t">
            <a:normAutofit/>
          </a:bodyPr>
          <a:lstStyle>
            <a:lvl1pPr marL="0" indent="0">
              <a:buNone/>
              <a:defRPr lang="en-US" sz="1999" b="1" kern="1200" spc="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Caption/Date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913FE9B-CAE0-4042-B5E2-AB9AD59284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4" y="1699762"/>
            <a:ext cx="5724527" cy="1435100"/>
          </a:xfrm>
        </p:spPr>
        <p:txBody>
          <a:bodyPr anchor="b">
            <a:normAutofit/>
          </a:bodyPr>
          <a:lstStyle>
            <a:lvl1pPr>
              <a:defRPr sz="3599"/>
            </a:lvl1pPr>
          </a:lstStyle>
          <a:p>
            <a:r>
              <a:rPr lang="en-US"/>
              <a:t>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A522C5-61D8-6D41-A9B3-05847FD209C8}"/>
              </a:ext>
            </a:extLst>
          </p:cNvPr>
          <p:cNvCxnSpPr>
            <a:cxnSpLocks/>
          </p:cNvCxnSpPr>
          <p:nvPr/>
        </p:nvCxnSpPr>
        <p:spPr>
          <a:xfrm>
            <a:off x="371474" y="3429000"/>
            <a:ext cx="572452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380BAC14-C605-1C40-8428-88FBE9C14F6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4" y="6396624"/>
            <a:ext cx="1854045" cy="32004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7EFA17D0-D634-2E46-84F6-51CF9B2619C9}"/>
              </a:ext>
            </a:extLst>
          </p:cNvPr>
          <p:cNvSpPr/>
          <p:nvPr/>
        </p:nvSpPr>
        <p:spPr>
          <a:xfrm>
            <a:off x="6239593" y="1"/>
            <a:ext cx="5952407" cy="6858000"/>
          </a:xfrm>
          <a:custGeom>
            <a:avLst/>
            <a:gdLst>
              <a:gd name="connsiteX0" fmla="*/ 1725216 w 5988050"/>
              <a:gd name="connsiteY0" fmla="*/ 0 h 6900863"/>
              <a:gd name="connsiteX1" fmla="*/ 5988050 w 5988050"/>
              <a:gd name="connsiteY1" fmla="*/ 0 h 6900863"/>
              <a:gd name="connsiteX2" fmla="*/ 5988050 w 5988050"/>
              <a:gd name="connsiteY2" fmla="*/ 6900863 h 6900863"/>
              <a:gd name="connsiteX3" fmla="*/ 0 w 5988050"/>
              <a:gd name="connsiteY3" fmla="*/ 6900863 h 6900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50" h="6900863">
                <a:moveTo>
                  <a:pt x="1725216" y="0"/>
                </a:moveTo>
                <a:lnTo>
                  <a:pt x="5988050" y="0"/>
                </a:lnTo>
                <a:lnTo>
                  <a:pt x="5988050" y="6900863"/>
                </a:lnTo>
                <a:lnTo>
                  <a:pt x="0" y="6900863"/>
                </a:lnTo>
                <a:close/>
              </a:path>
            </a:pathLst>
          </a:custGeom>
          <a:gradFill flip="none" rotWithShape="1">
            <a:gsLst>
              <a:gs pos="0">
                <a:schemeClr val="tx1"/>
              </a:gs>
              <a:gs pos="100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3F0DD1-758C-084B-AECF-DAF795F7E6D3}"/>
              </a:ext>
            </a:extLst>
          </p:cNvPr>
          <p:cNvCxnSpPr>
            <a:cxnSpLocks/>
          </p:cNvCxnSpPr>
          <p:nvPr userDrawn="1"/>
        </p:nvCxnSpPr>
        <p:spPr>
          <a:xfrm>
            <a:off x="371473" y="3429000"/>
            <a:ext cx="572452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D1E2DD34-1760-0D43-BC31-360FA53023E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3" y="6396624"/>
            <a:ext cx="1854045" cy="320040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782031C6-CC2C-8748-8C11-DF222CFA26E4}"/>
              </a:ext>
            </a:extLst>
          </p:cNvPr>
          <p:cNvSpPr/>
          <p:nvPr userDrawn="1"/>
        </p:nvSpPr>
        <p:spPr>
          <a:xfrm>
            <a:off x="6239592" y="1"/>
            <a:ext cx="5952407" cy="6858000"/>
          </a:xfrm>
          <a:custGeom>
            <a:avLst/>
            <a:gdLst>
              <a:gd name="connsiteX0" fmla="*/ 1725216 w 5988050"/>
              <a:gd name="connsiteY0" fmla="*/ 0 h 6900863"/>
              <a:gd name="connsiteX1" fmla="*/ 5988050 w 5988050"/>
              <a:gd name="connsiteY1" fmla="*/ 0 h 6900863"/>
              <a:gd name="connsiteX2" fmla="*/ 5988050 w 5988050"/>
              <a:gd name="connsiteY2" fmla="*/ 6900863 h 6900863"/>
              <a:gd name="connsiteX3" fmla="*/ 0 w 5988050"/>
              <a:gd name="connsiteY3" fmla="*/ 6900863 h 6900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50" h="6900863">
                <a:moveTo>
                  <a:pt x="1725216" y="0"/>
                </a:moveTo>
                <a:lnTo>
                  <a:pt x="5988050" y="0"/>
                </a:lnTo>
                <a:lnTo>
                  <a:pt x="5988050" y="6900863"/>
                </a:lnTo>
                <a:lnTo>
                  <a:pt x="0" y="6900863"/>
                </a:lnTo>
                <a:close/>
              </a:path>
            </a:pathLst>
          </a:custGeom>
          <a:gradFill flip="none" rotWithShape="1">
            <a:gsLst>
              <a:gs pos="0">
                <a:schemeClr val="tx1"/>
              </a:gs>
              <a:gs pos="100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</p:spTree>
    <p:extLst>
      <p:ext uri="{BB962C8B-B14F-4D97-AF65-F5344CB8AC3E}">
        <p14:creationId xmlns:p14="http://schemas.microsoft.com/office/powerpoint/2010/main" val="22634717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624" imgH="623" progId="TCLayout.ActiveDocument.1">
                  <p:embed/>
                </p:oleObj>
              </mc:Choice>
              <mc:Fallback>
                <p:oleObj name="think-cell Slide" r:id="rId4" imgW="624" imgH="623" progId="TCLayout.ActiveDocument.1">
                  <p:embed/>
                  <p:pic>
                    <p:nvPicPr>
                      <p:cNvPr id="16" name="Object 1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 hidden="1"/>
          <p:cNvSpPr/>
          <p:nvPr>
            <p:custDataLst>
              <p:tags r:id="rId2"/>
            </p:custDataLst>
          </p:nvPr>
        </p:nvSpPr>
        <p:spPr>
          <a:xfrm>
            <a:off x="2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598" b="1">
              <a:solidFill>
                <a:prstClr val="white"/>
              </a:solidFill>
              <a:sym typeface="Rockwell" panose="02060603020205020403" pitchFamily="18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0D5B61-7C1E-4833-A5D3-9E0F0B1259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4" y="3737446"/>
            <a:ext cx="5724526" cy="1244600"/>
          </a:xfrm>
        </p:spPr>
        <p:txBody>
          <a:bodyPr anchor="t">
            <a:normAutofit/>
          </a:bodyPr>
          <a:lstStyle>
            <a:lvl1pPr marL="0" indent="0">
              <a:buNone/>
              <a:defRPr lang="en-US" sz="1999" b="1" kern="1200" spc="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Caption/Date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913FE9B-CAE0-4042-B5E2-AB9AD59284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4" y="1699762"/>
            <a:ext cx="5724527" cy="1435100"/>
          </a:xfrm>
        </p:spPr>
        <p:txBody>
          <a:bodyPr anchor="b">
            <a:normAutofit/>
          </a:bodyPr>
          <a:lstStyle>
            <a:lvl1pPr>
              <a:defRPr sz="3599"/>
            </a:lvl1pPr>
          </a:lstStyle>
          <a:p>
            <a:r>
              <a:rPr lang="en-US"/>
              <a:t>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A522C5-61D8-6D41-A9B3-05847FD209C8}"/>
              </a:ext>
            </a:extLst>
          </p:cNvPr>
          <p:cNvCxnSpPr>
            <a:cxnSpLocks/>
          </p:cNvCxnSpPr>
          <p:nvPr/>
        </p:nvCxnSpPr>
        <p:spPr>
          <a:xfrm>
            <a:off x="371474" y="3429000"/>
            <a:ext cx="572452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380BAC14-C605-1C40-8428-88FBE9C14F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6396624"/>
            <a:ext cx="1854045" cy="32004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7EFA17D0-D634-2E46-84F6-51CF9B2619C9}"/>
              </a:ext>
            </a:extLst>
          </p:cNvPr>
          <p:cNvSpPr/>
          <p:nvPr/>
        </p:nvSpPr>
        <p:spPr>
          <a:xfrm>
            <a:off x="6239593" y="1"/>
            <a:ext cx="5952407" cy="6858000"/>
          </a:xfrm>
          <a:custGeom>
            <a:avLst/>
            <a:gdLst>
              <a:gd name="connsiteX0" fmla="*/ 1725216 w 5988050"/>
              <a:gd name="connsiteY0" fmla="*/ 0 h 6900863"/>
              <a:gd name="connsiteX1" fmla="*/ 5988050 w 5988050"/>
              <a:gd name="connsiteY1" fmla="*/ 0 h 6900863"/>
              <a:gd name="connsiteX2" fmla="*/ 5988050 w 5988050"/>
              <a:gd name="connsiteY2" fmla="*/ 6900863 h 6900863"/>
              <a:gd name="connsiteX3" fmla="*/ 0 w 5988050"/>
              <a:gd name="connsiteY3" fmla="*/ 6900863 h 6900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50" h="6900863">
                <a:moveTo>
                  <a:pt x="1725216" y="0"/>
                </a:moveTo>
                <a:lnTo>
                  <a:pt x="5988050" y="0"/>
                </a:lnTo>
                <a:lnTo>
                  <a:pt x="5988050" y="6900863"/>
                </a:lnTo>
                <a:lnTo>
                  <a:pt x="0" y="6900863"/>
                </a:lnTo>
                <a:close/>
              </a:path>
            </a:pathLst>
          </a:custGeom>
          <a:gradFill flip="none" rotWithShape="1">
            <a:gsLst>
              <a:gs pos="0">
                <a:schemeClr val="tx1"/>
              </a:gs>
              <a:gs pos="100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3F0DD1-758C-084B-AECF-DAF795F7E6D3}"/>
              </a:ext>
            </a:extLst>
          </p:cNvPr>
          <p:cNvCxnSpPr>
            <a:cxnSpLocks/>
          </p:cNvCxnSpPr>
          <p:nvPr userDrawn="1"/>
        </p:nvCxnSpPr>
        <p:spPr>
          <a:xfrm>
            <a:off x="371473" y="3429000"/>
            <a:ext cx="572452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D1E2DD34-1760-0D43-BC31-360FA53023E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3" y="6396624"/>
            <a:ext cx="1854045" cy="320040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782031C6-CC2C-8748-8C11-DF222CFA26E4}"/>
              </a:ext>
            </a:extLst>
          </p:cNvPr>
          <p:cNvSpPr/>
          <p:nvPr userDrawn="1"/>
        </p:nvSpPr>
        <p:spPr>
          <a:xfrm>
            <a:off x="6239592" y="1"/>
            <a:ext cx="5952407" cy="6858000"/>
          </a:xfrm>
          <a:custGeom>
            <a:avLst/>
            <a:gdLst>
              <a:gd name="connsiteX0" fmla="*/ 1725216 w 5988050"/>
              <a:gd name="connsiteY0" fmla="*/ 0 h 6900863"/>
              <a:gd name="connsiteX1" fmla="*/ 5988050 w 5988050"/>
              <a:gd name="connsiteY1" fmla="*/ 0 h 6900863"/>
              <a:gd name="connsiteX2" fmla="*/ 5988050 w 5988050"/>
              <a:gd name="connsiteY2" fmla="*/ 6900863 h 6900863"/>
              <a:gd name="connsiteX3" fmla="*/ 0 w 5988050"/>
              <a:gd name="connsiteY3" fmla="*/ 6900863 h 6900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50" h="6900863">
                <a:moveTo>
                  <a:pt x="1725216" y="0"/>
                </a:moveTo>
                <a:lnTo>
                  <a:pt x="5988050" y="0"/>
                </a:lnTo>
                <a:lnTo>
                  <a:pt x="5988050" y="6900863"/>
                </a:lnTo>
                <a:lnTo>
                  <a:pt x="0" y="6900863"/>
                </a:lnTo>
                <a:close/>
              </a:path>
            </a:pathLst>
          </a:custGeom>
          <a:gradFill flip="none" rotWithShape="1">
            <a:gsLst>
              <a:gs pos="0">
                <a:schemeClr val="tx1"/>
              </a:gs>
              <a:gs pos="100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</p:spTree>
    <p:extLst>
      <p:ext uri="{BB962C8B-B14F-4D97-AF65-F5344CB8AC3E}">
        <p14:creationId xmlns:p14="http://schemas.microsoft.com/office/powerpoint/2010/main" val="4445839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124C-852A-EF40-A703-F8759E01B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3" y="630475"/>
            <a:ext cx="11449050" cy="535531"/>
          </a:xfrm>
        </p:spPr>
        <p:txBody>
          <a:bodyPr>
            <a:spAutoFit/>
          </a:bodyPr>
          <a:lstStyle/>
          <a:p>
            <a:r>
              <a:rPr lang="en-US"/>
              <a:t>Title – use bold for emphasis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4DF664-9BA9-1A46-8540-44222E5E84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©2023 UNITED STATES POSTAL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D0ACE-62D7-AB48-BDBE-23E5B19609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C4EBC9-A9F1-744F-896F-561079E0BBA8}"/>
              </a:ext>
            </a:extLst>
          </p:cNvPr>
          <p:cNvCxnSpPr>
            <a:cxnSpLocks/>
          </p:cNvCxnSpPr>
          <p:nvPr/>
        </p:nvCxnSpPr>
        <p:spPr>
          <a:xfrm>
            <a:off x="370364" y="6201295"/>
            <a:ext cx="1145127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CE42BC78-CE97-F943-A760-AF6D8B76793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71475" y="136526"/>
            <a:ext cx="3752107" cy="245003"/>
          </a:xfrm>
        </p:spPr>
        <p:txBody>
          <a:bodyPr>
            <a:spAutoFit/>
          </a:bodyPr>
          <a:lstStyle>
            <a:lvl1pPr algn="l">
              <a:defRPr lang="en-US" sz="1000" kern="0" cap="all" spc="1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Breadcrumb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3C8686-334F-A345-8F28-A61E262A5A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0364" y="1196793"/>
            <a:ext cx="11449050" cy="663515"/>
          </a:xfrm>
        </p:spPr>
        <p:txBody>
          <a:bodyPr>
            <a:spAutoFit/>
          </a:bodyPr>
          <a:lstStyle>
            <a:lvl4pPr marL="0" algn="l" defTabSz="914126" rtl="0" eaLnBrk="1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defRPr lang="en-US" sz="1799" kern="1600" spc="-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3"/>
            <a:r>
              <a:rPr lang="en-US"/>
              <a:t>Subtitle</a:t>
            </a:r>
            <a:br>
              <a:rPr lang="en-US"/>
            </a:b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6BA1CDD-3472-B04F-89C7-C24BE2EE82A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0364" y="1897793"/>
            <a:ext cx="11449050" cy="4148433"/>
          </a:xfrm>
        </p:spPr>
        <p:txBody>
          <a:bodyPr/>
          <a:lstStyle>
            <a:lvl1pPr>
              <a:defRPr sz="1799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BF434E-725F-7A42-8DD7-DE0094BD8487}"/>
              </a:ext>
            </a:extLst>
          </p:cNvPr>
          <p:cNvCxnSpPr>
            <a:cxnSpLocks/>
          </p:cNvCxnSpPr>
          <p:nvPr userDrawn="1"/>
        </p:nvCxnSpPr>
        <p:spPr>
          <a:xfrm>
            <a:off x="370364" y="6201295"/>
            <a:ext cx="1145127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5226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124C-852A-EF40-A703-F8759E01B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 – use bold for emphasis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4DF664-9BA9-1A46-8540-44222E5E84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©2023 UNITED STATES POSTAL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D0ACE-62D7-AB48-BDBE-23E5B19609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C4EBC9-A9F1-744F-896F-561079E0BBA8}"/>
              </a:ext>
            </a:extLst>
          </p:cNvPr>
          <p:cNvCxnSpPr>
            <a:cxnSpLocks/>
          </p:cNvCxnSpPr>
          <p:nvPr/>
        </p:nvCxnSpPr>
        <p:spPr>
          <a:xfrm>
            <a:off x="370364" y="6201295"/>
            <a:ext cx="1145127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CE42BC78-CE97-F943-A760-AF6D8B76793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71475" y="136526"/>
            <a:ext cx="3752107" cy="245003"/>
          </a:xfrm>
        </p:spPr>
        <p:txBody>
          <a:bodyPr>
            <a:spAutoFit/>
          </a:bodyPr>
          <a:lstStyle>
            <a:lvl1pPr algn="l">
              <a:defRPr lang="en-US" sz="1000" kern="0" cap="all" spc="1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Breadcrumb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3C8686-334F-A345-8F28-A61E262A5A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0364" y="1196790"/>
            <a:ext cx="11449050" cy="367152"/>
          </a:xfrm>
        </p:spPr>
        <p:txBody>
          <a:bodyPr>
            <a:spAutoFit/>
          </a:bodyPr>
          <a:lstStyle>
            <a:lvl4pPr>
              <a:defRPr lang="en-US" sz="1799" kern="1600" spc="-3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marL="0" lvl="3" indent="0" algn="l" defTabSz="914126" rtl="0" eaLnBrk="1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</a:pPr>
            <a:r>
              <a:rPr lang="en-US"/>
              <a:t>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12B81E-A804-6347-88B9-4B6719487530}"/>
              </a:ext>
            </a:extLst>
          </p:cNvPr>
          <p:cNvCxnSpPr>
            <a:cxnSpLocks/>
          </p:cNvCxnSpPr>
          <p:nvPr userDrawn="1"/>
        </p:nvCxnSpPr>
        <p:spPr>
          <a:xfrm>
            <a:off x="370364" y="6201295"/>
            <a:ext cx="1145127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720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124C-852A-EF40-A703-F8759E01B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 – use bold for emphasis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4DF664-9BA9-1A46-8540-44222E5E84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©2023 UNITED STATES POSTAL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D0ACE-62D7-AB48-BDBE-23E5B19609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C4EBC9-A9F1-744F-896F-561079E0BBA8}"/>
              </a:ext>
            </a:extLst>
          </p:cNvPr>
          <p:cNvCxnSpPr>
            <a:cxnSpLocks/>
          </p:cNvCxnSpPr>
          <p:nvPr/>
        </p:nvCxnSpPr>
        <p:spPr>
          <a:xfrm>
            <a:off x="370364" y="6201295"/>
            <a:ext cx="1145127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CE42BC78-CE97-F943-A760-AF6D8B76793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71475" y="136526"/>
            <a:ext cx="3752107" cy="245003"/>
          </a:xfrm>
        </p:spPr>
        <p:txBody>
          <a:bodyPr>
            <a:spAutoFit/>
          </a:bodyPr>
          <a:lstStyle>
            <a:lvl1pPr algn="l">
              <a:defRPr lang="en-US" sz="1000" kern="0" cap="all" spc="1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Breadcrumb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8B7327-E85C-AE47-BACC-C0C271976AF7}"/>
              </a:ext>
            </a:extLst>
          </p:cNvPr>
          <p:cNvCxnSpPr>
            <a:cxnSpLocks/>
          </p:cNvCxnSpPr>
          <p:nvPr userDrawn="1"/>
        </p:nvCxnSpPr>
        <p:spPr>
          <a:xfrm>
            <a:off x="370364" y="6201295"/>
            <a:ext cx="1145127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2974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B5A796F-3556-5442-BFD2-EE2955E785D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71475" y="136526"/>
            <a:ext cx="3752107" cy="245003"/>
          </a:xfrm>
        </p:spPr>
        <p:txBody>
          <a:bodyPr>
            <a:spAutoFit/>
          </a:bodyPr>
          <a:lstStyle>
            <a:lvl1pPr algn="l">
              <a:defRPr lang="en-US" sz="1000" kern="0" cap="all" spc="1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Breadcrumb</a:t>
            </a:r>
          </a:p>
        </p:txBody>
      </p:sp>
      <p:sp>
        <p:nvSpPr>
          <p:cNvPr id="17" name="Footer Placeholder 14">
            <a:extLst>
              <a:ext uri="{FF2B5EF4-FFF2-40B4-BE49-F238E27FC236}">
                <a16:creationId xmlns:a16="http://schemas.microsoft.com/office/drawing/2014/main" id="{7137F28A-EA6A-4147-B1E3-E200956C3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3537" y="6356353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kern="0" spc="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©2023 UNITED STATES POSTAL SERVICE</a:t>
            </a:r>
          </a:p>
        </p:txBody>
      </p:sp>
      <p:sp>
        <p:nvSpPr>
          <p:cNvPr id="18" name="Slide Number Placeholder 15">
            <a:extLst>
              <a:ext uri="{FF2B5EF4-FFF2-40B4-BE49-F238E27FC236}">
                <a16:creationId xmlns:a16="http://schemas.microsoft.com/office/drawing/2014/main" id="{0724B6D9-501E-7D41-AC02-8FD4A5E54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5" y="6356353"/>
            <a:ext cx="714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3"/>
                </a:solidFill>
              </a:defRPr>
            </a:lvl1pPr>
          </a:lstStyle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F66551D-AFE0-9E4E-8762-3784726D56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– use bold for emphasis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732189-CD81-114E-9CDF-14BF6876D3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5" y="5822940"/>
            <a:ext cx="3750017" cy="404812"/>
          </a:xfrm>
        </p:spPr>
        <p:txBody>
          <a:bodyPr>
            <a:normAutofit/>
          </a:bodyPr>
          <a:lstStyle>
            <a:lvl1pPr>
              <a:spcBef>
                <a:spcPts val="200"/>
              </a:spcBef>
              <a:spcAft>
                <a:spcPts val="200"/>
              </a:spcAft>
              <a:defRPr lang="en-US" sz="1000" kern="1200" spc="-30" dirty="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Footer 1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F19F53A-4813-AC46-BFED-6410E7550D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0992" y="5822940"/>
            <a:ext cx="3750017" cy="404812"/>
          </a:xfrm>
        </p:spPr>
        <p:txBody>
          <a:bodyPr>
            <a:normAutofit/>
          </a:bodyPr>
          <a:lstStyle>
            <a:lvl1pPr>
              <a:spcBef>
                <a:spcPts val="200"/>
              </a:spcBef>
              <a:spcAft>
                <a:spcPts val="200"/>
              </a:spcAft>
              <a:defRPr lang="en-US" sz="1000" kern="1200" spc="-30" dirty="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Footer 2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CF52F6B-A7CC-1445-9B48-C9DFAEEE4F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70510" y="5822940"/>
            <a:ext cx="3750017" cy="404812"/>
          </a:xfrm>
        </p:spPr>
        <p:txBody>
          <a:bodyPr>
            <a:normAutofit/>
          </a:bodyPr>
          <a:lstStyle>
            <a:lvl1pPr>
              <a:spcBef>
                <a:spcPts val="200"/>
              </a:spcBef>
              <a:spcAft>
                <a:spcPts val="200"/>
              </a:spcAft>
              <a:defRPr lang="en-US" sz="1000" kern="1200" spc="-30" dirty="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Footer 3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50F490-A8EB-4644-93D5-3DD1FB850C9E}"/>
              </a:ext>
            </a:extLst>
          </p:cNvPr>
          <p:cNvCxnSpPr>
            <a:cxnSpLocks/>
          </p:cNvCxnSpPr>
          <p:nvPr/>
        </p:nvCxnSpPr>
        <p:spPr>
          <a:xfrm>
            <a:off x="370364" y="6201295"/>
            <a:ext cx="1145127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1B7B99E6-54C6-2D43-AFA9-4289D054FA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0364" y="1196790"/>
            <a:ext cx="11449050" cy="367152"/>
          </a:xfrm>
        </p:spPr>
        <p:txBody>
          <a:bodyPr>
            <a:spAutoFit/>
          </a:bodyPr>
          <a:lstStyle>
            <a:lvl4pPr>
              <a:defRPr sz="1799">
                <a:solidFill>
                  <a:schemeClr val="tx1"/>
                </a:solidFill>
              </a:defRPr>
            </a:lvl4pPr>
          </a:lstStyle>
          <a:p>
            <a:pPr lvl="3"/>
            <a:r>
              <a:rPr lang="en-US"/>
              <a:t>Subtitle</a:t>
            </a:r>
          </a:p>
        </p:txBody>
      </p:sp>
      <p:sp>
        <p:nvSpPr>
          <p:cNvPr id="20" name="Content Placeholder 10">
            <a:extLst>
              <a:ext uri="{FF2B5EF4-FFF2-40B4-BE49-F238E27FC236}">
                <a16:creationId xmlns:a16="http://schemas.microsoft.com/office/drawing/2014/main" id="{D5CADB54-A5E2-7E4F-8A7B-A8A91D75F4A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70364" y="1897791"/>
            <a:ext cx="11449050" cy="38210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AE47E5-DB36-F54F-926F-463D9B8894D8}"/>
              </a:ext>
            </a:extLst>
          </p:cNvPr>
          <p:cNvCxnSpPr>
            <a:cxnSpLocks/>
          </p:cNvCxnSpPr>
          <p:nvPr userDrawn="1"/>
        </p:nvCxnSpPr>
        <p:spPr>
          <a:xfrm>
            <a:off x="370364" y="6201295"/>
            <a:ext cx="1145127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3463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B5A796F-3556-5442-BFD2-EE2955E785D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71475" y="136526"/>
            <a:ext cx="3752107" cy="245003"/>
          </a:xfrm>
        </p:spPr>
        <p:txBody>
          <a:bodyPr>
            <a:spAutoFit/>
          </a:bodyPr>
          <a:lstStyle>
            <a:lvl1pPr algn="l">
              <a:defRPr lang="en-US" sz="1000" kern="0" cap="all" spc="1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Breadcrumb</a:t>
            </a:r>
          </a:p>
        </p:txBody>
      </p:sp>
      <p:sp>
        <p:nvSpPr>
          <p:cNvPr id="17" name="Footer Placeholder 14">
            <a:extLst>
              <a:ext uri="{FF2B5EF4-FFF2-40B4-BE49-F238E27FC236}">
                <a16:creationId xmlns:a16="http://schemas.microsoft.com/office/drawing/2014/main" id="{7137F28A-EA6A-4147-B1E3-E200956C3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3537" y="6356353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kern="0" spc="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©2023 UNITED STATES POSTAL SERVICE</a:t>
            </a:r>
          </a:p>
        </p:txBody>
      </p:sp>
      <p:sp>
        <p:nvSpPr>
          <p:cNvPr id="18" name="Slide Number Placeholder 15">
            <a:extLst>
              <a:ext uri="{FF2B5EF4-FFF2-40B4-BE49-F238E27FC236}">
                <a16:creationId xmlns:a16="http://schemas.microsoft.com/office/drawing/2014/main" id="{0724B6D9-501E-7D41-AC02-8FD4A5E54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5" y="6356353"/>
            <a:ext cx="714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F66551D-AFE0-9E4E-8762-3784726D56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– use bold for emphasis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732189-CD81-114E-9CDF-14BF6876D3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5" y="5822940"/>
            <a:ext cx="3750017" cy="404812"/>
          </a:xfrm>
        </p:spPr>
        <p:txBody>
          <a:bodyPr>
            <a:normAutofit/>
          </a:bodyPr>
          <a:lstStyle>
            <a:lvl1pPr>
              <a:spcBef>
                <a:spcPts val="200"/>
              </a:spcBef>
              <a:spcAft>
                <a:spcPts val="200"/>
              </a:spcAft>
              <a:defRPr lang="en-US" sz="1000" kern="1200" spc="-30" dirty="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Footer 1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F19F53A-4813-AC46-BFED-6410E7550D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0992" y="5822940"/>
            <a:ext cx="3750017" cy="404812"/>
          </a:xfrm>
        </p:spPr>
        <p:txBody>
          <a:bodyPr>
            <a:normAutofit/>
          </a:bodyPr>
          <a:lstStyle>
            <a:lvl1pPr>
              <a:spcBef>
                <a:spcPts val="200"/>
              </a:spcBef>
              <a:spcAft>
                <a:spcPts val="200"/>
              </a:spcAft>
              <a:defRPr lang="en-US" sz="1000" kern="1200" spc="-30" dirty="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Footer 2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CF52F6B-A7CC-1445-9B48-C9DFAEEE4F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70510" y="5822940"/>
            <a:ext cx="3750017" cy="404812"/>
          </a:xfrm>
        </p:spPr>
        <p:txBody>
          <a:bodyPr>
            <a:normAutofit/>
          </a:bodyPr>
          <a:lstStyle>
            <a:lvl1pPr>
              <a:spcBef>
                <a:spcPts val="200"/>
              </a:spcBef>
              <a:spcAft>
                <a:spcPts val="200"/>
              </a:spcAft>
              <a:defRPr lang="en-US" sz="1000" kern="1200" spc="-30" dirty="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Footer 3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50F490-A8EB-4644-93D5-3DD1FB850C9E}"/>
              </a:ext>
            </a:extLst>
          </p:cNvPr>
          <p:cNvCxnSpPr>
            <a:cxnSpLocks/>
          </p:cNvCxnSpPr>
          <p:nvPr/>
        </p:nvCxnSpPr>
        <p:spPr>
          <a:xfrm>
            <a:off x="370364" y="6201295"/>
            <a:ext cx="1145127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06F406-202F-D243-B205-7132BB08CF87}"/>
              </a:ext>
            </a:extLst>
          </p:cNvPr>
          <p:cNvCxnSpPr>
            <a:cxnSpLocks/>
          </p:cNvCxnSpPr>
          <p:nvPr userDrawn="1"/>
        </p:nvCxnSpPr>
        <p:spPr>
          <a:xfrm>
            <a:off x="370364" y="6201295"/>
            <a:ext cx="1145127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272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4DF664-9BA9-1A46-8540-44222E5E84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©2023 UNITED STATES POSTAL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D0ACE-62D7-AB48-BDBE-23E5B19609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C4EBC9-A9F1-744F-896F-561079E0BBA8}"/>
              </a:ext>
            </a:extLst>
          </p:cNvPr>
          <p:cNvCxnSpPr>
            <a:cxnSpLocks/>
          </p:cNvCxnSpPr>
          <p:nvPr/>
        </p:nvCxnSpPr>
        <p:spPr>
          <a:xfrm>
            <a:off x="370364" y="6201295"/>
            <a:ext cx="1145127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E15A6C-1429-1449-AF64-55688100DCB7}"/>
              </a:ext>
            </a:extLst>
          </p:cNvPr>
          <p:cNvCxnSpPr>
            <a:cxnSpLocks/>
          </p:cNvCxnSpPr>
          <p:nvPr userDrawn="1"/>
        </p:nvCxnSpPr>
        <p:spPr>
          <a:xfrm>
            <a:off x="370364" y="6201295"/>
            <a:ext cx="1145127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4997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FFAE1-F8AD-C948-BBAB-C527A6CBB7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4" y="630474"/>
            <a:ext cx="6229828" cy="5355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A68EEDA-B624-9449-B511-9E27CE408F9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68322" y="3"/>
            <a:ext cx="5424235" cy="619456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20"/>
              <a:gd name="connsiteY0" fmla="*/ 10000 h 10000"/>
              <a:gd name="connsiteX1" fmla="*/ 2000 w 10020"/>
              <a:gd name="connsiteY1" fmla="*/ 0 h 10000"/>
              <a:gd name="connsiteX2" fmla="*/ 10000 w 10020"/>
              <a:gd name="connsiteY2" fmla="*/ 0 h 10000"/>
              <a:gd name="connsiteX3" fmla="*/ 10020 w 10020"/>
              <a:gd name="connsiteY3" fmla="*/ 10000 h 10000"/>
              <a:gd name="connsiteX4" fmla="*/ 0 w 10020"/>
              <a:gd name="connsiteY4" fmla="*/ 10000 h 10000"/>
              <a:gd name="connsiteX0" fmla="*/ 0 w 10001"/>
              <a:gd name="connsiteY0" fmla="*/ 10000 h 10000"/>
              <a:gd name="connsiteX1" fmla="*/ 2000 w 10001"/>
              <a:gd name="connsiteY1" fmla="*/ 0 h 10000"/>
              <a:gd name="connsiteX2" fmla="*/ 10000 w 10001"/>
              <a:gd name="connsiteY2" fmla="*/ 0 h 10000"/>
              <a:gd name="connsiteX3" fmla="*/ 9996 w 10001"/>
              <a:gd name="connsiteY3" fmla="*/ 10000 h 10000"/>
              <a:gd name="connsiteX4" fmla="*/ 0 w 10001"/>
              <a:gd name="connsiteY4" fmla="*/ 10000 h 10000"/>
              <a:gd name="connsiteX0" fmla="*/ 0 w 10239"/>
              <a:gd name="connsiteY0" fmla="*/ 10000 h 10000"/>
              <a:gd name="connsiteX1" fmla="*/ 2238 w 10239"/>
              <a:gd name="connsiteY1" fmla="*/ 0 h 10000"/>
              <a:gd name="connsiteX2" fmla="*/ 10238 w 10239"/>
              <a:gd name="connsiteY2" fmla="*/ 0 h 10000"/>
              <a:gd name="connsiteX3" fmla="*/ 10234 w 10239"/>
              <a:gd name="connsiteY3" fmla="*/ 10000 h 10000"/>
              <a:gd name="connsiteX4" fmla="*/ 0 w 10239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9" h="10000">
                <a:moveTo>
                  <a:pt x="0" y="10000"/>
                </a:moveTo>
                <a:lnTo>
                  <a:pt x="2238" y="0"/>
                </a:lnTo>
                <a:lnTo>
                  <a:pt x="10238" y="0"/>
                </a:lnTo>
                <a:cubicBezTo>
                  <a:pt x="10245" y="3333"/>
                  <a:pt x="10227" y="6667"/>
                  <a:pt x="10234" y="10000"/>
                </a:cubicBezTo>
                <a:lnTo>
                  <a:pt x="0" y="10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466428B1-D64D-7840-808B-9759F4365E7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71475" y="136526"/>
            <a:ext cx="3752107" cy="245003"/>
          </a:xfrm>
        </p:spPr>
        <p:txBody>
          <a:bodyPr>
            <a:spAutoFit/>
          </a:bodyPr>
          <a:lstStyle>
            <a:lvl1pPr algn="l">
              <a:defRPr lang="en-US" sz="1000" kern="0" cap="all" spc="1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Breadcrumb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8884C0-FDA3-6C4F-AAF8-F7EF59777962}"/>
              </a:ext>
            </a:extLst>
          </p:cNvPr>
          <p:cNvSpPr/>
          <p:nvPr/>
        </p:nvSpPr>
        <p:spPr>
          <a:xfrm>
            <a:off x="-1" y="6227528"/>
            <a:ext cx="12192000" cy="6304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028BA4-3593-E141-BA7A-55AB5B1B86AB}"/>
              </a:ext>
            </a:extLst>
          </p:cNvPr>
          <p:cNvCxnSpPr>
            <a:cxnSpLocks/>
          </p:cNvCxnSpPr>
          <p:nvPr/>
        </p:nvCxnSpPr>
        <p:spPr>
          <a:xfrm>
            <a:off x="370364" y="6201295"/>
            <a:ext cx="1145127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EAF588A3-C245-B04B-A68D-057974C686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478" y="6396624"/>
            <a:ext cx="1854045" cy="32004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35052E-C12F-B44C-980D-7E181554FD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l"/>
            <a:r>
              <a:rPr lang="en-US"/>
              <a:t>©2023 UNITED STATES POSTAL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05A91-D994-284B-8D28-A265BEBF2B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269C99-F09F-0241-9779-40222815662A}"/>
              </a:ext>
            </a:extLst>
          </p:cNvPr>
          <p:cNvSpPr/>
          <p:nvPr userDrawn="1"/>
        </p:nvSpPr>
        <p:spPr>
          <a:xfrm>
            <a:off x="-1" y="6227528"/>
            <a:ext cx="12192000" cy="6304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E3091D-6519-3044-9530-5C8092FDFAFA}"/>
              </a:ext>
            </a:extLst>
          </p:cNvPr>
          <p:cNvCxnSpPr>
            <a:cxnSpLocks/>
          </p:cNvCxnSpPr>
          <p:nvPr userDrawn="1"/>
        </p:nvCxnSpPr>
        <p:spPr>
          <a:xfrm>
            <a:off x="370364" y="6201295"/>
            <a:ext cx="1145127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EDDE932A-6B10-884B-A8DC-7BD5DD9B83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478" y="6396624"/>
            <a:ext cx="1854045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24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ictur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3A10E-2405-3746-8F63-2375933E16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5467" y="630474"/>
            <a:ext cx="6190061" cy="5355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AD9FA59-84C6-CC41-A2A8-D3101EE712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47680" y="0"/>
            <a:ext cx="5125301" cy="6858000"/>
          </a:xfrm>
          <a:solidFill>
            <a:schemeClr val="accent5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64D596-FC18-C048-ADEB-712265E3B5F6}"/>
              </a:ext>
            </a:extLst>
          </p:cNvPr>
          <p:cNvSpPr/>
          <p:nvPr/>
        </p:nvSpPr>
        <p:spPr>
          <a:xfrm>
            <a:off x="5066446" y="0"/>
            <a:ext cx="2533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34B54778-604C-1340-83F7-0A0CE021F91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71475" y="136526"/>
            <a:ext cx="3752107" cy="245003"/>
          </a:xfrm>
        </p:spPr>
        <p:txBody>
          <a:bodyPr>
            <a:spAutoFit/>
          </a:bodyPr>
          <a:lstStyle>
            <a:lvl1pPr algn="l">
              <a:defRPr lang="en-US" sz="1000" kern="0" cap="all" spc="1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Breadcrumb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A328E5-7055-9944-9660-D322ACBA96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©2023 UNITED STATES POSTAL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118B61-4C3D-9B48-8C71-B88B9B757A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1C3ED4-03D5-8C4B-943A-F7C6807D9EC8}"/>
              </a:ext>
            </a:extLst>
          </p:cNvPr>
          <p:cNvSpPr/>
          <p:nvPr userDrawn="1"/>
        </p:nvSpPr>
        <p:spPr>
          <a:xfrm>
            <a:off x="5066446" y="0"/>
            <a:ext cx="2533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</p:spTree>
    <p:extLst>
      <p:ext uri="{BB962C8B-B14F-4D97-AF65-F5344CB8AC3E}">
        <p14:creationId xmlns:p14="http://schemas.microsoft.com/office/powerpoint/2010/main" val="36233001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B0D78C-CED7-5D49-9286-6B9737CD07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" y="0"/>
            <a:ext cx="12192000" cy="68654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CEB93B-BB4E-874B-9653-C0B57E411FBA}"/>
              </a:ext>
            </a:extLst>
          </p:cNvPr>
          <p:cNvSpPr/>
          <p:nvPr/>
        </p:nvSpPr>
        <p:spPr>
          <a:xfrm>
            <a:off x="-1" y="6227528"/>
            <a:ext cx="12192000" cy="6304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sp>
        <p:nvSpPr>
          <p:cNvPr id="17" name="Footer Placeholder 14">
            <a:extLst>
              <a:ext uri="{FF2B5EF4-FFF2-40B4-BE49-F238E27FC236}">
                <a16:creationId xmlns:a16="http://schemas.microsoft.com/office/drawing/2014/main" id="{7137F28A-EA6A-4147-B1E3-E200956C3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3537" y="6356353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kern="0" spc="100" baseline="0">
                <a:solidFill>
                  <a:schemeClr val="tx2"/>
                </a:solidFill>
              </a:defRPr>
            </a:lvl1pPr>
          </a:lstStyle>
          <a:p>
            <a:pPr algn="l"/>
            <a:r>
              <a:rPr lang="en-US"/>
              <a:t>©2023 UNITED STATES POSTAL SERVICE</a:t>
            </a:r>
          </a:p>
        </p:txBody>
      </p:sp>
      <p:sp>
        <p:nvSpPr>
          <p:cNvPr id="18" name="Slide Number Placeholder 15">
            <a:extLst>
              <a:ext uri="{FF2B5EF4-FFF2-40B4-BE49-F238E27FC236}">
                <a16:creationId xmlns:a16="http://schemas.microsoft.com/office/drawing/2014/main" id="{0724B6D9-501E-7D41-AC02-8FD4A5E54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4" y="6356353"/>
            <a:ext cx="2742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C2137E98-CA33-1B4F-BFF2-A8690B0548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478" y="6396624"/>
            <a:ext cx="1854045" cy="32004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814129D-AC33-5942-A485-3977394117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13" y="5644484"/>
            <a:ext cx="691097" cy="58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59197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124C-852A-EF40-A703-F8759E01B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3" y="630475"/>
            <a:ext cx="11449050" cy="535531"/>
          </a:xfrm>
        </p:spPr>
        <p:txBody>
          <a:bodyPr>
            <a:spAutoFit/>
          </a:bodyPr>
          <a:lstStyle/>
          <a:p>
            <a:r>
              <a:rPr lang="en-US"/>
              <a:t>Title – use bold for emphasis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4DF664-9BA9-1A46-8540-44222E5E84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©2024 UNITED STATES POSTAL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D0ACE-62D7-AB48-BDBE-23E5B19609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C4EBC9-A9F1-744F-896F-561079E0BBA8}"/>
              </a:ext>
            </a:extLst>
          </p:cNvPr>
          <p:cNvCxnSpPr>
            <a:cxnSpLocks/>
          </p:cNvCxnSpPr>
          <p:nvPr/>
        </p:nvCxnSpPr>
        <p:spPr>
          <a:xfrm>
            <a:off x="370364" y="6201295"/>
            <a:ext cx="1145127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CE42BC78-CE97-F943-A760-AF6D8B76793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71475" y="136526"/>
            <a:ext cx="3752107" cy="245003"/>
          </a:xfrm>
        </p:spPr>
        <p:txBody>
          <a:bodyPr>
            <a:spAutoFit/>
          </a:bodyPr>
          <a:lstStyle>
            <a:lvl1pPr algn="l">
              <a:defRPr lang="en-US" sz="1000" kern="0" cap="all" spc="1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Breadcrumb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3C8686-334F-A345-8F28-A61E262A5A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0364" y="1196793"/>
            <a:ext cx="11449050" cy="663515"/>
          </a:xfrm>
        </p:spPr>
        <p:txBody>
          <a:bodyPr>
            <a:spAutoFit/>
          </a:bodyPr>
          <a:lstStyle>
            <a:lvl4pPr marL="0" algn="l" defTabSz="914126" rtl="0" eaLnBrk="1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defRPr lang="en-US" sz="1799" kern="1600" spc="-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3"/>
            <a:r>
              <a:rPr lang="en-US"/>
              <a:t>Subtitle</a:t>
            </a:r>
            <a:br>
              <a:rPr lang="en-US"/>
            </a:b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6BA1CDD-3472-B04F-89C7-C24BE2EE82A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0364" y="1897793"/>
            <a:ext cx="11449050" cy="4148433"/>
          </a:xfrm>
        </p:spPr>
        <p:txBody>
          <a:bodyPr/>
          <a:lstStyle>
            <a:lvl1pPr>
              <a:defRPr sz="1799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BF434E-725F-7A42-8DD7-DE0094BD8487}"/>
              </a:ext>
            </a:extLst>
          </p:cNvPr>
          <p:cNvCxnSpPr>
            <a:cxnSpLocks/>
          </p:cNvCxnSpPr>
          <p:nvPr userDrawn="1"/>
        </p:nvCxnSpPr>
        <p:spPr>
          <a:xfrm>
            <a:off x="370364" y="6201295"/>
            <a:ext cx="1145127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0803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CEB93B-BB4E-874B-9653-C0B57E411FBA}"/>
              </a:ext>
            </a:extLst>
          </p:cNvPr>
          <p:cNvSpPr/>
          <p:nvPr/>
        </p:nvSpPr>
        <p:spPr>
          <a:xfrm>
            <a:off x="-1" y="6227528"/>
            <a:ext cx="12192000" cy="6304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>
              <a:solidFill>
                <a:schemeClr val="tx2"/>
              </a:solidFill>
            </a:endParaRPr>
          </a:p>
        </p:txBody>
      </p:sp>
      <p:sp>
        <p:nvSpPr>
          <p:cNvPr id="17" name="Footer Placeholder 14">
            <a:extLst>
              <a:ext uri="{FF2B5EF4-FFF2-40B4-BE49-F238E27FC236}">
                <a16:creationId xmlns:a16="http://schemas.microsoft.com/office/drawing/2014/main" id="{7137F28A-EA6A-4147-B1E3-E200956C3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3537" y="6356353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kern="0" spc="100" baseline="0">
                <a:solidFill>
                  <a:schemeClr val="tx2"/>
                </a:solidFill>
              </a:defRPr>
            </a:lvl1pPr>
          </a:lstStyle>
          <a:p>
            <a:pPr algn="l"/>
            <a:r>
              <a:rPr lang="en-US"/>
              <a:t>©2023 UNITED STATES POSTAL SERVICE</a:t>
            </a:r>
          </a:p>
        </p:txBody>
      </p:sp>
      <p:sp>
        <p:nvSpPr>
          <p:cNvPr id="18" name="Slide Number Placeholder 15">
            <a:extLst>
              <a:ext uri="{FF2B5EF4-FFF2-40B4-BE49-F238E27FC236}">
                <a16:creationId xmlns:a16="http://schemas.microsoft.com/office/drawing/2014/main" id="{0724B6D9-501E-7D41-AC02-8FD4A5E54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4" y="6356353"/>
            <a:ext cx="2742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C2137E98-CA33-1B4F-BFF2-A8690B0548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478" y="6396624"/>
            <a:ext cx="1854045" cy="3200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FD7187-43FB-4044-B95D-1689FEFA6C8D}"/>
              </a:ext>
            </a:extLst>
          </p:cNvPr>
          <p:cNvSpPr/>
          <p:nvPr/>
        </p:nvSpPr>
        <p:spPr>
          <a:xfrm>
            <a:off x="2" y="4009292"/>
            <a:ext cx="12192000" cy="2218234"/>
          </a:xfrm>
          <a:prstGeom prst="rect">
            <a:avLst/>
          </a:prstGeom>
          <a:solidFill>
            <a:schemeClr val="accent5">
              <a:alpha val="58000"/>
            </a:schemeClr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019202F7-BFA6-884A-82D8-2811F012A57F}"/>
              </a:ext>
            </a:extLst>
          </p:cNvPr>
          <p:cNvSpPr/>
          <p:nvPr/>
        </p:nvSpPr>
        <p:spPr>
          <a:xfrm>
            <a:off x="371474" y="4009291"/>
            <a:ext cx="4958052" cy="2232406"/>
          </a:xfrm>
          <a:prstGeom prst="parallelogram">
            <a:avLst>
              <a:gd name="adj" fmla="val 17123"/>
            </a:avLst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F66551D-AFE0-9E4E-8762-3784726D56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3538" y="4009292"/>
            <a:ext cx="4485989" cy="2218237"/>
          </a:xfrm>
        </p:spPr>
        <p:txBody>
          <a:bodyPr anchor="ctr">
            <a:noAutofit/>
          </a:bodyPr>
          <a:lstStyle>
            <a:lvl1pPr>
              <a:defRPr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1461360129"/>
      </p:ext>
    </p:extLst>
  </p:cSld>
  <p:clrMapOvr>
    <a:masterClrMapping/>
  </p:clrMapOvr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BBD8D3-F60F-1D44-8A0A-184B5143AE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2"/>
            <a:ext cx="12192001" cy="68579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CEB93B-BB4E-874B-9653-C0B57E411FBA}"/>
              </a:ext>
            </a:extLst>
          </p:cNvPr>
          <p:cNvSpPr/>
          <p:nvPr/>
        </p:nvSpPr>
        <p:spPr>
          <a:xfrm>
            <a:off x="-1" y="6227528"/>
            <a:ext cx="12192000" cy="6304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sp>
        <p:nvSpPr>
          <p:cNvPr id="17" name="Footer Placeholder 14">
            <a:extLst>
              <a:ext uri="{FF2B5EF4-FFF2-40B4-BE49-F238E27FC236}">
                <a16:creationId xmlns:a16="http://schemas.microsoft.com/office/drawing/2014/main" id="{7137F28A-EA6A-4147-B1E3-E200956C3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3537" y="6356353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kern="0" spc="100" baseline="0">
                <a:solidFill>
                  <a:schemeClr val="tx2"/>
                </a:solidFill>
              </a:defRPr>
            </a:lvl1pPr>
          </a:lstStyle>
          <a:p>
            <a:pPr algn="l"/>
            <a:r>
              <a:rPr lang="en-US"/>
              <a:t>©2023 UNITED STATES POSTAL SERVICE</a:t>
            </a:r>
          </a:p>
        </p:txBody>
      </p:sp>
      <p:sp>
        <p:nvSpPr>
          <p:cNvPr id="18" name="Slide Number Placeholder 15">
            <a:extLst>
              <a:ext uri="{FF2B5EF4-FFF2-40B4-BE49-F238E27FC236}">
                <a16:creationId xmlns:a16="http://schemas.microsoft.com/office/drawing/2014/main" id="{0724B6D9-501E-7D41-AC02-8FD4A5E54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4" y="6356353"/>
            <a:ext cx="2742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C2137E98-CA33-1B4F-BFF2-A8690B0548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478" y="6396624"/>
            <a:ext cx="1854045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12264"/>
      </p:ext>
    </p:extLst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vider">
    <p:bg>
      <p:bgPr>
        <a:gradFill flip="none" rotWithShape="1">
          <a:gsLst>
            <a:gs pos="0">
              <a:schemeClr val="accent1"/>
            </a:gs>
            <a:gs pos="19000">
              <a:schemeClr val="accent2"/>
            </a:gs>
            <a:gs pos="35000">
              <a:schemeClr val="accent2"/>
            </a:gs>
            <a:gs pos="100000">
              <a:schemeClr val="tx1">
                <a:alpha val="74000"/>
              </a:schemeClr>
            </a:gs>
            <a:gs pos="63000">
              <a:schemeClr val="tx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CEB93B-BB4E-874B-9653-C0B57E411FBA}"/>
              </a:ext>
            </a:extLst>
          </p:cNvPr>
          <p:cNvSpPr/>
          <p:nvPr/>
        </p:nvSpPr>
        <p:spPr>
          <a:xfrm>
            <a:off x="-1" y="6227528"/>
            <a:ext cx="12192000" cy="630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sp>
        <p:nvSpPr>
          <p:cNvPr id="17" name="Footer Placeholder 14">
            <a:extLst>
              <a:ext uri="{FF2B5EF4-FFF2-40B4-BE49-F238E27FC236}">
                <a16:creationId xmlns:a16="http://schemas.microsoft.com/office/drawing/2014/main" id="{7137F28A-EA6A-4147-B1E3-E200956C3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3537" y="6356353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kern="0" spc="100" baseline="0">
                <a:solidFill>
                  <a:schemeClr val="tx2"/>
                </a:solidFill>
              </a:defRPr>
            </a:lvl1pPr>
          </a:lstStyle>
          <a:p>
            <a:pPr algn="l"/>
            <a:r>
              <a:rPr lang="en-US"/>
              <a:t>©2023 UNITED STATES POSTAL SERVICE</a:t>
            </a:r>
          </a:p>
        </p:txBody>
      </p:sp>
      <p:sp>
        <p:nvSpPr>
          <p:cNvPr id="18" name="Slide Number Placeholder 15">
            <a:extLst>
              <a:ext uri="{FF2B5EF4-FFF2-40B4-BE49-F238E27FC236}">
                <a16:creationId xmlns:a16="http://schemas.microsoft.com/office/drawing/2014/main" id="{0724B6D9-501E-7D41-AC02-8FD4A5E54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4" y="6356353"/>
            <a:ext cx="2742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C2137E98-CA33-1B4F-BFF2-A8690B0548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478" y="6396624"/>
            <a:ext cx="1854045" cy="3200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FD7187-43FB-4044-B95D-1689FEFA6C8D}"/>
              </a:ext>
            </a:extLst>
          </p:cNvPr>
          <p:cNvSpPr/>
          <p:nvPr/>
        </p:nvSpPr>
        <p:spPr>
          <a:xfrm>
            <a:off x="2" y="4009292"/>
            <a:ext cx="12192000" cy="2218234"/>
          </a:xfrm>
          <a:prstGeom prst="rect">
            <a:avLst/>
          </a:prstGeom>
          <a:solidFill>
            <a:schemeClr val="accent5">
              <a:alpha val="58000"/>
            </a:schemeClr>
          </a:solidFill>
          <a:ln>
            <a:noFill/>
          </a:ln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BC21D2-3A5C-B84A-9B66-B80F417E16CF}"/>
              </a:ext>
            </a:extLst>
          </p:cNvPr>
          <p:cNvSpPr/>
          <p:nvPr userDrawn="1"/>
        </p:nvSpPr>
        <p:spPr>
          <a:xfrm>
            <a:off x="1" y="4009292"/>
            <a:ext cx="12192000" cy="2232406"/>
          </a:xfrm>
          <a:prstGeom prst="rect">
            <a:avLst/>
          </a:prstGeom>
          <a:solidFill>
            <a:schemeClr val="accent5">
              <a:alpha val="58000"/>
            </a:schemeClr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019202F7-BFA6-884A-82D8-2811F012A57F}"/>
              </a:ext>
            </a:extLst>
          </p:cNvPr>
          <p:cNvSpPr/>
          <p:nvPr/>
        </p:nvSpPr>
        <p:spPr>
          <a:xfrm>
            <a:off x="371474" y="4009291"/>
            <a:ext cx="4958052" cy="2232406"/>
          </a:xfrm>
          <a:prstGeom prst="parallelogram">
            <a:avLst>
              <a:gd name="adj" fmla="val 17123"/>
            </a:avLst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F66551D-AFE0-9E4E-8762-3784726D56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3538" y="4009292"/>
            <a:ext cx="4485989" cy="2218237"/>
          </a:xfrm>
        </p:spPr>
        <p:txBody>
          <a:bodyPr anchor="ctr">
            <a:noAutofit/>
          </a:bodyPr>
          <a:lstStyle>
            <a:lvl1pPr>
              <a:defRPr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Section Divider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D5C0ECA-62DE-074D-BE9E-2B38834589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13" y="5644484"/>
            <a:ext cx="691097" cy="5830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D6F2CC-9A4A-DA46-952C-47D873AD5C66}"/>
              </a:ext>
            </a:extLst>
          </p:cNvPr>
          <p:cNvSpPr/>
          <p:nvPr userDrawn="1"/>
        </p:nvSpPr>
        <p:spPr>
          <a:xfrm>
            <a:off x="-1" y="6227528"/>
            <a:ext cx="12192000" cy="6304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pic>
        <p:nvPicPr>
          <p:cNvPr id="15" name="Picture 14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8052784A-E1CF-504D-85B3-E8C3F8700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478" y="6396624"/>
            <a:ext cx="1854045" cy="32004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E985171C-75DE-7D4F-9EAD-5DAE6DB15F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12" y="5644484"/>
            <a:ext cx="691097" cy="58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881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able of Cont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icture containing indoor, toy, worktable, cluttered&#10;&#10;Description automatically generated">
            <a:extLst>
              <a:ext uri="{FF2B5EF4-FFF2-40B4-BE49-F238E27FC236}">
                <a16:creationId xmlns:a16="http://schemas.microsoft.com/office/drawing/2014/main" id="{C8A52FE8-19A8-E94C-92B7-F14B0FFA3D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7" r="843" b="1351"/>
          <a:stretch/>
        </p:blipFill>
        <p:spPr>
          <a:xfrm>
            <a:off x="-18420" y="20305"/>
            <a:ext cx="12210420" cy="683769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AF4B80-CB6B-8141-8884-5AEA0F57CF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©2023 UNITED STATES POSTAL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95C2E-6248-D54E-9C87-5D13BB8785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16" name="Table 20">
            <a:extLst>
              <a:ext uri="{FF2B5EF4-FFF2-40B4-BE49-F238E27FC236}">
                <a16:creationId xmlns:a16="http://schemas.microsoft.com/office/drawing/2014/main" id="{A04384D7-2787-E64E-BE41-6DA6E03529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66483"/>
              </p:ext>
            </p:extLst>
          </p:nvPr>
        </p:nvGraphicFramePr>
        <p:xfrm>
          <a:off x="2" y="20303"/>
          <a:ext cx="12192000" cy="116565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185008454"/>
                    </a:ext>
                  </a:extLst>
                </a:gridCol>
              </a:tblGrid>
              <a:tr h="116565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64" marR="91464"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112071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67E52CA6-B901-8F42-B6E4-D08720C3B31F}"/>
              </a:ext>
            </a:extLst>
          </p:cNvPr>
          <p:cNvGrpSpPr/>
          <p:nvPr/>
        </p:nvGrpSpPr>
        <p:grpSpPr>
          <a:xfrm>
            <a:off x="4530402" y="475684"/>
            <a:ext cx="5698338" cy="4543055"/>
            <a:chOff x="7588240" y="1225094"/>
            <a:chExt cx="5063450" cy="4703269"/>
          </a:xfrm>
        </p:grpSpPr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D092BC3A-BA34-CD44-B70B-78364F422C6D}"/>
                </a:ext>
              </a:extLst>
            </p:cNvPr>
            <p:cNvSpPr/>
            <p:nvPr/>
          </p:nvSpPr>
          <p:spPr>
            <a:xfrm>
              <a:off x="7588240" y="1959907"/>
              <a:ext cx="4971598" cy="3968456"/>
            </a:xfrm>
            <a:prstGeom prst="parallelogram">
              <a:avLst>
                <a:gd name="adj" fmla="val 1447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t">
              <a:noAutofit/>
            </a:bodyPr>
            <a:lstStyle/>
            <a:p>
              <a:pPr algn="l">
                <a:lnSpc>
                  <a:spcPct val="107000"/>
                </a:lnSpc>
                <a:spcBef>
                  <a:spcPts val="500"/>
                </a:spcBef>
                <a:spcAft>
                  <a:spcPts val="500"/>
                </a:spcAft>
              </a:pPr>
              <a:endParaRPr lang="en-US" sz="1600" b="1" kern="1600" spc="-30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D5FB6EE-8CC0-1A46-8242-9AE8018C3F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88242" y="1241353"/>
              <a:ext cx="594498" cy="468701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FA9CD55B-48D7-6041-A488-3CA3D3FC7785}"/>
                </a:ext>
              </a:extLst>
            </p:cNvPr>
            <p:cNvSpPr/>
            <p:nvPr/>
          </p:nvSpPr>
          <p:spPr>
            <a:xfrm>
              <a:off x="8264324" y="1226823"/>
              <a:ext cx="983847" cy="745546"/>
            </a:xfrm>
            <a:prstGeom prst="parallelogram">
              <a:avLst>
                <a:gd name="adj" fmla="val 14472"/>
              </a:avLst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ct val="107000"/>
                </a:lnSpc>
                <a:spcBef>
                  <a:spcPts val="500"/>
                </a:spcBef>
                <a:spcAft>
                  <a:spcPts val="500"/>
                </a:spcAft>
              </a:pPr>
              <a:r>
                <a:rPr lang="en-US" sz="1999" b="1" kern="1600" spc="-30">
                  <a:solidFill>
                    <a:schemeClr val="accent2"/>
                  </a:solidFill>
                </a:rPr>
                <a:t>Slide</a:t>
              </a:r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471F0DE0-C7CD-FC4F-8962-8E96328BFCD2}"/>
                </a:ext>
              </a:extLst>
            </p:cNvPr>
            <p:cNvSpPr/>
            <p:nvPr/>
          </p:nvSpPr>
          <p:spPr>
            <a:xfrm>
              <a:off x="9248172" y="1226823"/>
              <a:ext cx="3403518" cy="745546"/>
            </a:xfrm>
            <a:prstGeom prst="parallelogram">
              <a:avLst>
                <a:gd name="adj" fmla="val 14472"/>
              </a:avLst>
            </a:prstGeom>
            <a:solidFill>
              <a:schemeClr val="accent2"/>
            </a:solidFill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ct val="107000"/>
                </a:lnSpc>
                <a:spcBef>
                  <a:spcPts val="500"/>
                </a:spcBef>
                <a:spcAft>
                  <a:spcPts val="500"/>
                </a:spcAft>
              </a:pPr>
              <a:r>
                <a:rPr lang="en-US" sz="1999" b="1" kern="1600" spc="-30">
                  <a:solidFill>
                    <a:schemeClr val="bg2"/>
                  </a:solidFill>
                </a:rPr>
                <a:t>Section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11F47DE-8F41-1A47-9819-E7821A760B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48171" y="1225094"/>
              <a:ext cx="81584" cy="74554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 descr="A picture containing text, outdoor, sign, tableware&#10;&#10;Description automatically generated">
            <a:extLst>
              <a:ext uri="{FF2B5EF4-FFF2-40B4-BE49-F238E27FC236}">
                <a16:creationId xmlns:a16="http://schemas.microsoft.com/office/drawing/2014/main" id="{F2FECC16-7B0D-BF4C-ABDF-94F652AE0D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417" y="574458"/>
            <a:ext cx="651068" cy="408246"/>
          </a:xfrm>
          <a:prstGeom prst="rect">
            <a:avLst/>
          </a:prstGeom>
        </p:spPr>
      </p:pic>
      <p:pic>
        <p:nvPicPr>
          <p:cNvPr id="30" name="Picture 29" descr="A picture containing text, outdoor, sign, tableware&#10;&#10;Description automatically generated">
            <a:extLst>
              <a:ext uri="{FF2B5EF4-FFF2-40B4-BE49-F238E27FC236}">
                <a16:creationId xmlns:a16="http://schemas.microsoft.com/office/drawing/2014/main" id="{5DF32AB6-4997-C247-AE6A-47743A2F87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959" y="869272"/>
            <a:ext cx="88588" cy="119758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D4411C0-21E7-974E-9E61-EA7B2F90C154}"/>
              </a:ext>
            </a:extLst>
          </p:cNvPr>
          <p:cNvCxnSpPr/>
          <p:nvPr/>
        </p:nvCxnSpPr>
        <p:spPr>
          <a:xfrm>
            <a:off x="1357441" y="593128"/>
            <a:ext cx="0" cy="38957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able Placeholder 37">
            <a:extLst>
              <a:ext uri="{FF2B5EF4-FFF2-40B4-BE49-F238E27FC236}">
                <a16:creationId xmlns:a16="http://schemas.microsoft.com/office/drawing/2014/main" id="{CB530965-DA5F-164D-8B75-80B142369C5E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5199445" y="1296048"/>
            <a:ext cx="4360411" cy="372269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Add Table or copy/paste from another deck!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810034-67B7-7B4F-9053-E2A84768E3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24036" y="502964"/>
            <a:ext cx="3620781" cy="625475"/>
          </a:xfrm>
        </p:spPr>
        <p:txBody>
          <a:bodyPr>
            <a:normAutofit/>
          </a:bodyPr>
          <a:lstStyle>
            <a:lvl1pPr>
              <a:defRPr lang="en-US" sz="3199" b="0" kern="1200" cap="none" spc="-2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Table of Contents</a:t>
            </a:r>
          </a:p>
        </p:txBody>
      </p:sp>
      <p:pic>
        <p:nvPicPr>
          <p:cNvPr id="17" name="Picture 16" descr="A picture containing indoor, toy, worktable, cluttered&#10;&#10;Description automatically generated">
            <a:extLst>
              <a:ext uri="{FF2B5EF4-FFF2-40B4-BE49-F238E27FC236}">
                <a16:creationId xmlns:a16="http://schemas.microsoft.com/office/drawing/2014/main" id="{8545B458-E98F-1446-935A-C1845D1CE1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20" y="-46720"/>
            <a:ext cx="12210420" cy="6904720"/>
          </a:xfrm>
          <a:prstGeom prst="rect">
            <a:avLst/>
          </a:prstGeom>
        </p:spPr>
      </p:pic>
      <p:graphicFrame>
        <p:nvGraphicFramePr>
          <p:cNvPr id="18" name="Table 20">
            <a:extLst>
              <a:ext uri="{FF2B5EF4-FFF2-40B4-BE49-F238E27FC236}">
                <a16:creationId xmlns:a16="http://schemas.microsoft.com/office/drawing/2014/main" id="{8167B5BD-A4C2-3949-9220-CB80DAE306F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93680273"/>
              </p:ext>
            </p:extLst>
          </p:nvPr>
        </p:nvGraphicFramePr>
        <p:xfrm>
          <a:off x="1" y="20303"/>
          <a:ext cx="12192000" cy="116565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185008454"/>
                    </a:ext>
                  </a:extLst>
                </a:gridCol>
              </a:tblGrid>
              <a:tr h="116565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64" marR="91464"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112071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E7562BB2-4078-3942-953F-76846FD8465D}"/>
              </a:ext>
            </a:extLst>
          </p:cNvPr>
          <p:cNvGrpSpPr/>
          <p:nvPr userDrawn="1"/>
        </p:nvGrpSpPr>
        <p:grpSpPr>
          <a:xfrm>
            <a:off x="4530402" y="475682"/>
            <a:ext cx="5698338" cy="4543055"/>
            <a:chOff x="7588240" y="1225094"/>
            <a:chExt cx="5063450" cy="4703269"/>
          </a:xfrm>
        </p:grpSpPr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B9515640-82AD-E14D-9C6B-1BF40A15926B}"/>
                </a:ext>
              </a:extLst>
            </p:cNvPr>
            <p:cNvSpPr/>
            <p:nvPr/>
          </p:nvSpPr>
          <p:spPr>
            <a:xfrm>
              <a:off x="7588240" y="1959907"/>
              <a:ext cx="4971598" cy="3968456"/>
            </a:xfrm>
            <a:prstGeom prst="parallelogram">
              <a:avLst>
                <a:gd name="adj" fmla="val 1447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t">
              <a:noAutofit/>
            </a:bodyPr>
            <a:lstStyle/>
            <a:p>
              <a:pPr algn="l">
                <a:lnSpc>
                  <a:spcPct val="107000"/>
                </a:lnSpc>
                <a:spcBef>
                  <a:spcPts val="500"/>
                </a:spcBef>
                <a:spcAft>
                  <a:spcPts val="500"/>
                </a:spcAft>
              </a:pPr>
              <a:endParaRPr lang="en-US" sz="1600" b="1" kern="1600" spc="-3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18685DD-9CE9-1D4D-9A8D-F4B1717795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88242" y="1241353"/>
              <a:ext cx="594498" cy="468701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Parallelogram 27">
              <a:extLst>
                <a:ext uri="{FF2B5EF4-FFF2-40B4-BE49-F238E27FC236}">
                  <a16:creationId xmlns:a16="http://schemas.microsoft.com/office/drawing/2014/main" id="{72BBFE2D-8864-1448-8E35-0E27759D045A}"/>
                </a:ext>
              </a:extLst>
            </p:cNvPr>
            <p:cNvSpPr/>
            <p:nvPr/>
          </p:nvSpPr>
          <p:spPr>
            <a:xfrm>
              <a:off x="8264324" y="1226823"/>
              <a:ext cx="983847" cy="745546"/>
            </a:xfrm>
            <a:prstGeom prst="parallelogram">
              <a:avLst>
                <a:gd name="adj" fmla="val 14472"/>
              </a:avLst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ct val="107000"/>
                </a:lnSpc>
                <a:spcBef>
                  <a:spcPts val="500"/>
                </a:spcBef>
                <a:spcAft>
                  <a:spcPts val="500"/>
                </a:spcAft>
              </a:pPr>
              <a:r>
                <a:rPr lang="en-US" sz="2000" b="1" kern="1600" spc="-30">
                  <a:solidFill>
                    <a:schemeClr val="accent2"/>
                  </a:solidFill>
                </a:rPr>
                <a:t>Slide</a:t>
              </a:r>
            </a:p>
          </p:txBody>
        </p:sp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EFB3C1AD-B8C6-424A-ADF4-43111778C201}"/>
                </a:ext>
              </a:extLst>
            </p:cNvPr>
            <p:cNvSpPr/>
            <p:nvPr/>
          </p:nvSpPr>
          <p:spPr>
            <a:xfrm>
              <a:off x="9248172" y="1226823"/>
              <a:ext cx="3403518" cy="745546"/>
            </a:xfrm>
            <a:prstGeom prst="parallelogram">
              <a:avLst>
                <a:gd name="adj" fmla="val 14472"/>
              </a:avLst>
            </a:prstGeom>
            <a:solidFill>
              <a:schemeClr val="accent2"/>
            </a:solidFill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ct val="107000"/>
                </a:lnSpc>
                <a:spcBef>
                  <a:spcPts val="500"/>
                </a:spcBef>
                <a:spcAft>
                  <a:spcPts val="500"/>
                </a:spcAft>
              </a:pPr>
              <a:r>
                <a:rPr lang="en-US" sz="2000" b="1" kern="1600" spc="-30">
                  <a:solidFill>
                    <a:schemeClr val="bg2"/>
                  </a:solidFill>
                </a:rPr>
                <a:t>Section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60E75BE-1E4A-5F40-BB14-92E2825849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48171" y="1225094"/>
              <a:ext cx="81584" cy="74554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33" descr="A picture containing text, outdoor, sign, tableware&#10;&#10;Description automatically generated">
            <a:extLst>
              <a:ext uri="{FF2B5EF4-FFF2-40B4-BE49-F238E27FC236}">
                <a16:creationId xmlns:a16="http://schemas.microsoft.com/office/drawing/2014/main" id="{9C38A1B5-DAA9-2D49-8F0F-C6AD711095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417" y="574458"/>
            <a:ext cx="651068" cy="408246"/>
          </a:xfrm>
          <a:prstGeom prst="rect">
            <a:avLst/>
          </a:prstGeom>
        </p:spPr>
      </p:pic>
      <p:pic>
        <p:nvPicPr>
          <p:cNvPr id="35" name="Picture 34" descr="A picture containing text, outdoor, sign, tableware&#10;&#10;Description automatically generated">
            <a:extLst>
              <a:ext uri="{FF2B5EF4-FFF2-40B4-BE49-F238E27FC236}">
                <a16:creationId xmlns:a16="http://schemas.microsoft.com/office/drawing/2014/main" id="{531BDDBB-E7A8-FF49-A85B-E9BD6A1C63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958" y="869272"/>
            <a:ext cx="88588" cy="119758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E180699-8F6C-8C4F-A8B9-75D8605BBAFA}"/>
              </a:ext>
            </a:extLst>
          </p:cNvPr>
          <p:cNvCxnSpPr/>
          <p:nvPr userDrawn="1"/>
        </p:nvCxnSpPr>
        <p:spPr>
          <a:xfrm>
            <a:off x="1357441" y="593126"/>
            <a:ext cx="0" cy="38957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73307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able of Cont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AF4B80-CB6B-8141-8884-5AEA0F57CF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l"/>
            <a:r>
              <a:rPr lang="en-US"/>
              <a:t>©2023 UNITED STATES POSTAL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95C2E-6248-D54E-9C87-5D13BB8785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16" name="Table 20">
            <a:extLst>
              <a:ext uri="{FF2B5EF4-FFF2-40B4-BE49-F238E27FC236}">
                <a16:creationId xmlns:a16="http://schemas.microsoft.com/office/drawing/2014/main" id="{A04384D7-2787-E64E-BE41-6DA6E03529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98146"/>
              </p:ext>
            </p:extLst>
          </p:nvPr>
        </p:nvGraphicFramePr>
        <p:xfrm>
          <a:off x="2" y="20305"/>
          <a:ext cx="12192000" cy="143810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185008454"/>
                    </a:ext>
                  </a:extLst>
                </a:gridCol>
              </a:tblGrid>
              <a:tr h="143810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64" marR="91464"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112071"/>
                  </a:ext>
                </a:extLst>
              </a:tr>
            </a:tbl>
          </a:graphicData>
        </a:graphic>
      </p:graphicFrame>
      <p:pic>
        <p:nvPicPr>
          <p:cNvPr id="29" name="Picture 28" descr="A picture containing text, outdoor, sign, tableware&#10;&#10;Description automatically generated">
            <a:extLst>
              <a:ext uri="{FF2B5EF4-FFF2-40B4-BE49-F238E27FC236}">
                <a16:creationId xmlns:a16="http://schemas.microsoft.com/office/drawing/2014/main" id="{F2FECC16-7B0D-BF4C-ABDF-94F652AE0D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417" y="574458"/>
            <a:ext cx="651068" cy="408246"/>
          </a:xfrm>
          <a:prstGeom prst="rect">
            <a:avLst/>
          </a:prstGeom>
        </p:spPr>
      </p:pic>
      <p:pic>
        <p:nvPicPr>
          <p:cNvPr id="30" name="Picture 29" descr="A picture containing text, outdoor, sign, tableware&#10;&#10;Description automatically generated">
            <a:extLst>
              <a:ext uri="{FF2B5EF4-FFF2-40B4-BE49-F238E27FC236}">
                <a16:creationId xmlns:a16="http://schemas.microsoft.com/office/drawing/2014/main" id="{5DF32AB6-4997-C247-AE6A-47743A2F87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959" y="869272"/>
            <a:ext cx="88588" cy="119758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D4411C0-21E7-974E-9E61-EA7B2F90C154}"/>
              </a:ext>
            </a:extLst>
          </p:cNvPr>
          <p:cNvCxnSpPr/>
          <p:nvPr/>
        </p:nvCxnSpPr>
        <p:spPr>
          <a:xfrm>
            <a:off x="1357441" y="593128"/>
            <a:ext cx="0" cy="38957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EE9FAF1-ECDC-254C-8C77-83C16C850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24036" y="502964"/>
            <a:ext cx="3620781" cy="625475"/>
          </a:xfrm>
        </p:spPr>
        <p:txBody>
          <a:bodyPr>
            <a:normAutofit/>
          </a:bodyPr>
          <a:lstStyle>
            <a:lvl1pPr>
              <a:defRPr lang="en-US" sz="3199" b="0" kern="1200" cap="none" spc="-2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Table of Contents</a:t>
            </a:r>
          </a:p>
        </p:txBody>
      </p:sp>
      <p:graphicFrame>
        <p:nvGraphicFramePr>
          <p:cNvPr id="9" name="Table 20">
            <a:extLst>
              <a:ext uri="{FF2B5EF4-FFF2-40B4-BE49-F238E27FC236}">
                <a16:creationId xmlns:a16="http://schemas.microsoft.com/office/drawing/2014/main" id="{D5318ADE-30AB-FE45-8D49-46CE0B6A7F6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37801858"/>
              </p:ext>
            </p:extLst>
          </p:nvPr>
        </p:nvGraphicFramePr>
        <p:xfrm>
          <a:off x="1" y="20303"/>
          <a:ext cx="12192000" cy="143810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185008454"/>
                    </a:ext>
                  </a:extLst>
                </a:gridCol>
              </a:tblGrid>
              <a:tr h="143810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64" marR="91464"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112071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11D157-3BAA-2943-B789-BE7FB906DEA1}"/>
              </a:ext>
            </a:extLst>
          </p:cNvPr>
          <p:cNvCxnSpPr/>
          <p:nvPr userDrawn="1"/>
        </p:nvCxnSpPr>
        <p:spPr>
          <a:xfrm>
            <a:off x="1357441" y="593126"/>
            <a:ext cx="0" cy="38957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3247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ivider">
    <p:bg>
      <p:bgPr>
        <a:gradFill flip="none" rotWithShape="1">
          <a:gsLst>
            <a:gs pos="19000">
              <a:schemeClr val="accent2"/>
            </a:gs>
            <a:gs pos="100000">
              <a:schemeClr val="tx1">
                <a:alpha val="74000"/>
              </a:schemeClr>
            </a:gs>
            <a:gs pos="63000">
              <a:schemeClr val="tx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CEB93B-BB4E-874B-9653-C0B57E411FBA}"/>
              </a:ext>
            </a:extLst>
          </p:cNvPr>
          <p:cNvSpPr/>
          <p:nvPr/>
        </p:nvSpPr>
        <p:spPr>
          <a:xfrm>
            <a:off x="-1" y="6227528"/>
            <a:ext cx="12192000" cy="630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sp>
        <p:nvSpPr>
          <p:cNvPr id="17" name="Footer Placeholder 14">
            <a:extLst>
              <a:ext uri="{FF2B5EF4-FFF2-40B4-BE49-F238E27FC236}">
                <a16:creationId xmlns:a16="http://schemas.microsoft.com/office/drawing/2014/main" id="{7137F28A-EA6A-4147-B1E3-E200956C3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3537" y="6356353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kern="0" spc="100" baseline="0">
                <a:solidFill>
                  <a:schemeClr val="tx2"/>
                </a:solidFill>
              </a:defRPr>
            </a:lvl1pPr>
          </a:lstStyle>
          <a:p>
            <a:pPr algn="l"/>
            <a:r>
              <a:rPr lang="en-US"/>
              <a:t>©2023 UNITED STATES POSTAL SERVICE</a:t>
            </a:r>
          </a:p>
        </p:txBody>
      </p:sp>
      <p:sp>
        <p:nvSpPr>
          <p:cNvPr id="18" name="Slide Number Placeholder 15">
            <a:extLst>
              <a:ext uri="{FF2B5EF4-FFF2-40B4-BE49-F238E27FC236}">
                <a16:creationId xmlns:a16="http://schemas.microsoft.com/office/drawing/2014/main" id="{0724B6D9-501E-7D41-AC02-8FD4A5E54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4" y="6356353"/>
            <a:ext cx="2742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C2137E98-CA33-1B4F-BFF2-A8690B0548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478" y="6396624"/>
            <a:ext cx="1854045" cy="32004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D5C0ECA-62DE-074D-BE9E-2B38834589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13" y="5644484"/>
            <a:ext cx="691097" cy="58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55503"/>
      </p:ext>
    </p:extLst>
  </p:cSld>
  <p:clrMapOvr>
    <a:masterClrMapping/>
  </p:clrMapOvr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as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B5A796F-3556-5442-BFD2-EE2955E785D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71475" y="136526"/>
            <a:ext cx="3752107" cy="245003"/>
          </a:xfrm>
        </p:spPr>
        <p:txBody>
          <a:bodyPr>
            <a:spAutoFit/>
          </a:bodyPr>
          <a:lstStyle>
            <a:lvl1pPr algn="l">
              <a:defRPr lang="en-US" sz="1000" kern="0" cap="all" spc="100" baseline="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Breadcrumb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F66551D-AFE0-9E4E-8762-3784726D56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– use bold for emphasis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0FB367-A9C7-5E48-8DCF-6DBA255AFC78}"/>
              </a:ext>
            </a:extLst>
          </p:cNvPr>
          <p:cNvSpPr/>
          <p:nvPr/>
        </p:nvSpPr>
        <p:spPr>
          <a:xfrm>
            <a:off x="1" y="6225851"/>
            <a:ext cx="12191999" cy="626122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sp>
        <p:nvSpPr>
          <p:cNvPr id="17" name="Footer Placeholder 14">
            <a:extLst>
              <a:ext uri="{FF2B5EF4-FFF2-40B4-BE49-F238E27FC236}">
                <a16:creationId xmlns:a16="http://schemas.microsoft.com/office/drawing/2014/main" id="{7137F28A-EA6A-4147-B1E3-E200956C3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3537" y="6356353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kern="0" spc="100" baseline="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©2023 UNITED STATES POSTAL SERVICE</a:t>
            </a:r>
          </a:p>
        </p:txBody>
      </p:sp>
      <p:sp>
        <p:nvSpPr>
          <p:cNvPr id="18" name="Slide Number Placeholder 15">
            <a:extLst>
              <a:ext uri="{FF2B5EF4-FFF2-40B4-BE49-F238E27FC236}">
                <a16:creationId xmlns:a16="http://schemas.microsoft.com/office/drawing/2014/main" id="{0724B6D9-501E-7D41-AC02-8FD4A5E54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4" y="6356353"/>
            <a:ext cx="2742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2"/>
                </a:solidFill>
              </a:defRPr>
            </a:lvl1pPr>
          </a:lstStyle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 descr="A blu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E680BFC3-22AB-CB46-AF4B-62516DC881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478" y="6402235"/>
            <a:ext cx="1854045" cy="3067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643BD0-8690-6A42-AD37-7BBCDD484362}"/>
              </a:ext>
            </a:extLst>
          </p:cNvPr>
          <p:cNvSpPr/>
          <p:nvPr userDrawn="1"/>
        </p:nvSpPr>
        <p:spPr>
          <a:xfrm>
            <a:off x="1" y="6225851"/>
            <a:ext cx="12191999" cy="626122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pic>
        <p:nvPicPr>
          <p:cNvPr id="9" name="Picture 8" descr="A blu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D4BBABAA-3805-944A-BCBF-A870EEDC71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478" y="6402233"/>
            <a:ext cx="1854045" cy="30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787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9F9F0-89D1-F047-988D-8E0D8112B0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756151"/>
            <a:ext cx="9144000" cy="1753813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7033B1-8BE9-C149-A1FC-27A4A5CDDE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30A4B-669C-8440-AB24-F600C6A45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3551-40BA-8242-97BA-A9B966E6DB8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E6E75-3019-D24C-9300-8CDE557E0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©2023 UNITED STATES POSTAL SERVICE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91695-8B88-B443-9202-53B82CD43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31522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66959" y="6396228"/>
            <a:ext cx="1853183" cy="32004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370331" y="6201155"/>
            <a:ext cx="11451590" cy="0"/>
          </a:xfrm>
          <a:custGeom>
            <a:avLst/>
            <a:gdLst/>
            <a:ahLst/>
            <a:cxnLst/>
            <a:rect l="l" t="t" r="r" b="b"/>
            <a:pathLst>
              <a:path w="11451590">
                <a:moveTo>
                  <a:pt x="0" y="0"/>
                </a:moveTo>
                <a:lnTo>
                  <a:pt x="11451209" y="0"/>
                </a:lnTo>
              </a:path>
            </a:pathLst>
          </a:custGeom>
          <a:ln w="12700">
            <a:solidFill>
              <a:srgbClr val="DA281C"/>
            </a:solidFill>
          </a:ln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1473" y="630474"/>
            <a:ext cx="11449050" cy="443070"/>
          </a:xfrm>
        </p:spPr>
        <p:txBody>
          <a:bodyPr lIns="0" tIns="0" rIns="0" bIns="0"/>
          <a:lstStyle>
            <a:lvl1pPr>
              <a:defRPr sz="3199" b="1" i="0">
                <a:solidFill>
                  <a:srgbClr val="004A8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4D4D4D"/>
                </a:solidFill>
                <a:latin typeface="Arial"/>
                <a:cs typeface="Arial"/>
              </a:defRPr>
            </a:lvl1pPr>
          </a:lstStyle>
          <a:p>
            <a:pPr marL="12696">
              <a:spcBef>
                <a:spcPts val="5"/>
              </a:spcBef>
            </a:pPr>
            <a:r>
              <a:rPr lang="en-US"/>
              <a:t>©</a:t>
            </a:r>
            <a:r>
              <a:rPr lang="en-US" spc="-204"/>
              <a:t> </a:t>
            </a:r>
            <a:r>
              <a:rPr lang="en-US" spc="70"/>
              <a:t>2023</a:t>
            </a:r>
            <a:r>
              <a:rPr lang="en-US" spc="215"/>
              <a:t> </a:t>
            </a:r>
            <a:r>
              <a:rPr lang="en-US" spc="75"/>
              <a:t>UNITED</a:t>
            </a:r>
            <a:r>
              <a:rPr lang="en-US" spc="204"/>
              <a:t> </a:t>
            </a:r>
            <a:r>
              <a:rPr lang="en-US" spc="75"/>
              <a:t>STATES</a:t>
            </a:r>
            <a:r>
              <a:rPr lang="en-US" spc="175"/>
              <a:t> </a:t>
            </a:r>
            <a:r>
              <a:rPr lang="en-US" spc="75"/>
              <a:t>POSTAL</a:t>
            </a:r>
            <a:r>
              <a:rPr lang="en-US" spc="190"/>
              <a:t> </a:t>
            </a:r>
            <a:r>
              <a:rPr lang="en-US" spc="70"/>
              <a:t>SERVICE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4D4D4D"/>
                </a:solidFill>
                <a:latin typeface="Arial"/>
                <a:cs typeface="Arial"/>
              </a:defRPr>
            </a:lvl1pPr>
          </a:lstStyle>
          <a:p>
            <a:pPr marL="38089">
              <a:spcBef>
                <a:spcPts val="5"/>
              </a:spcBef>
            </a:pPr>
            <a:fld id="{81D60167-4931-47E6-BA6A-407CBD079E47}" type="slidenum">
              <a:rPr lang="en-US" spc="-25" smtClean="0"/>
              <a:pPr marL="38089">
                <a:spcBef>
                  <a:spcPts val="5"/>
                </a:spcBef>
              </a:pPr>
              <a:t>‹#›</a:t>
            </a:fld>
            <a:endParaRPr lang="en-US" spc="-25"/>
          </a:p>
        </p:txBody>
      </p:sp>
    </p:spTree>
    <p:extLst>
      <p:ext uri="{BB962C8B-B14F-4D97-AF65-F5344CB8AC3E}">
        <p14:creationId xmlns:p14="http://schemas.microsoft.com/office/powerpoint/2010/main" val="1258852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124C-852A-EF40-A703-F8759E01B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 – use bold for emphasis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4DF664-9BA9-1A46-8540-44222E5E84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©2024 UNITED STATES POSTAL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D0ACE-62D7-AB48-BDBE-23E5B19609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C4EBC9-A9F1-744F-896F-561079E0BBA8}"/>
              </a:ext>
            </a:extLst>
          </p:cNvPr>
          <p:cNvCxnSpPr>
            <a:cxnSpLocks/>
          </p:cNvCxnSpPr>
          <p:nvPr/>
        </p:nvCxnSpPr>
        <p:spPr>
          <a:xfrm>
            <a:off x="370364" y="6201295"/>
            <a:ext cx="1145127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CE42BC78-CE97-F943-A760-AF6D8B76793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71475" y="136526"/>
            <a:ext cx="3752107" cy="245003"/>
          </a:xfrm>
        </p:spPr>
        <p:txBody>
          <a:bodyPr>
            <a:spAutoFit/>
          </a:bodyPr>
          <a:lstStyle>
            <a:lvl1pPr algn="l">
              <a:defRPr lang="en-US" sz="1000" kern="0" cap="all" spc="1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Breadcrumb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3C8686-334F-A345-8F28-A61E262A5A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0364" y="1196790"/>
            <a:ext cx="11449050" cy="367152"/>
          </a:xfrm>
        </p:spPr>
        <p:txBody>
          <a:bodyPr>
            <a:spAutoFit/>
          </a:bodyPr>
          <a:lstStyle>
            <a:lvl4pPr>
              <a:defRPr lang="en-US" sz="1799" kern="1600" spc="-3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marL="0" lvl="3" indent="0" algn="l" defTabSz="914126" rtl="0" eaLnBrk="1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</a:pPr>
            <a:r>
              <a:rPr lang="en-US"/>
              <a:t>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12B81E-A804-6347-88B9-4B6719487530}"/>
              </a:ext>
            </a:extLst>
          </p:cNvPr>
          <p:cNvCxnSpPr>
            <a:cxnSpLocks/>
          </p:cNvCxnSpPr>
          <p:nvPr userDrawn="1"/>
        </p:nvCxnSpPr>
        <p:spPr>
          <a:xfrm>
            <a:off x="370364" y="6201295"/>
            <a:ext cx="1145127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26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124C-852A-EF40-A703-F8759E01B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 – use bold for emphasis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4DF664-9BA9-1A46-8540-44222E5E84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©2024 UNITED STATES POSTAL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D0ACE-62D7-AB48-BDBE-23E5B19609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C4EBC9-A9F1-744F-896F-561079E0BBA8}"/>
              </a:ext>
            </a:extLst>
          </p:cNvPr>
          <p:cNvCxnSpPr>
            <a:cxnSpLocks/>
          </p:cNvCxnSpPr>
          <p:nvPr/>
        </p:nvCxnSpPr>
        <p:spPr>
          <a:xfrm>
            <a:off x="370364" y="6201295"/>
            <a:ext cx="1145127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CE42BC78-CE97-F943-A760-AF6D8B76793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71475" y="136526"/>
            <a:ext cx="3752107" cy="245003"/>
          </a:xfrm>
        </p:spPr>
        <p:txBody>
          <a:bodyPr>
            <a:spAutoFit/>
          </a:bodyPr>
          <a:lstStyle>
            <a:lvl1pPr algn="l">
              <a:defRPr lang="en-US" sz="1000" kern="0" cap="all" spc="1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Breadcrumb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8B7327-E85C-AE47-BACC-C0C271976AF7}"/>
              </a:ext>
            </a:extLst>
          </p:cNvPr>
          <p:cNvCxnSpPr>
            <a:cxnSpLocks/>
          </p:cNvCxnSpPr>
          <p:nvPr userDrawn="1"/>
        </p:nvCxnSpPr>
        <p:spPr>
          <a:xfrm>
            <a:off x="370364" y="6201295"/>
            <a:ext cx="1145127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791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B5A796F-3556-5442-BFD2-EE2955E785D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71475" y="136526"/>
            <a:ext cx="3752107" cy="245003"/>
          </a:xfrm>
        </p:spPr>
        <p:txBody>
          <a:bodyPr>
            <a:spAutoFit/>
          </a:bodyPr>
          <a:lstStyle>
            <a:lvl1pPr algn="l">
              <a:defRPr lang="en-US" sz="1000" kern="0" cap="all" spc="1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Breadcrumb</a:t>
            </a:r>
          </a:p>
        </p:txBody>
      </p:sp>
      <p:sp>
        <p:nvSpPr>
          <p:cNvPr id="17" name="Footer Placeholder 14">
            <a:extLst>
              <a:ext uri="{FF2B5EF4-FFF2-40B4-BE49-F238E27FC236}">
                <a16:creationId xmlns:a16="http://schemas.microsoft.com/office/drawing/2014/main" id="{7137F28A-EA6A-4147-B1E3-E200956C3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3537" y="6356353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kern="0" spc="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©2024 UNITED STATES POSTAL SERVICE</a:t>
            </a:r>
          </a:p>
        </p:txBody>
      </p:sp>
      <p:sp>
        <p:nvSpPr>
          <p:cNvPr id="18" name="Slide Number Placeholder 15">
            <a:extLst>
              <a:ext uri="{FF2B5EF4-FFF2-40B4-BE49-F238E27FC236}">
                <a16:creationId xmlns:a16="http://schemas.microsoft.com/office/drawing/2014/main" id="{0724B6D9-501E-7D41-AC02-8FD4A5E54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5" y="6356353"/>
            <a:ext cx="714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3"/>
                </a:solidFill>
              </a:defRPr>
            </a:lvl1pPr>
          </a:lstStyle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F66551D-AFE0-9E4E-8762-3784726D56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– use bold for emphasis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732189-CD81-114E-9CDF-14BF6876D3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5" y="5822940"/>
            <a:ext cx="3750017" cy="404812"/>
          </a:xfrm>
        </p:spPr>
        <p:txBody>
          <a:bodyPr>
            <a:normAutofit/>
          </a:bodyPr>
          <a:lstStyle>
            <a:lvl1pPr>
              <a:spcBef>
                <a:spcPts val="200"/>
              </a:spcBef>
              <a:spcAft>
                <a:spcPts val="200"/>
              </a:spcAft>
              <a:defRPr lang="en-US" sz="1000" kern="1200" spc="-30" dirty="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Footer 1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F19F53A-4813-AC46-BFED-6410E7550D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0992" y="5822940"/>
            <a:ext cx="3750017" cy="404812"/>
          </a:xfrm>
        </p:spPr>
        <p:txBody>
          <a:bodyPr>
            <a:normAutofit/>
          </a:bodyPr>
          <a:lstStyle>
            <a:lvl1pPr>
              <a:spcBef>
                <a:spcPts val="200"/>
              </a:spcBef>
              <a:spcAft>
                <a:spcPts val="200"/>
              </a:spcAft>
              <a:defRPr lang="en-US" sz="1000" kern="1200" spc="-30" dirty="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Footer 2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CF52F6B-A7CC-1445-9B48-C9DFAEEE4F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70510" y="5822940"/>
            <a:ext cx="3750017" cy="404812"/>
          </a:xfrm>
        </p:spPr>
        <p:txBody>
          <a:bodyPr>
            <a:normAutofit/>
          </a:bodyPr>
          <a:lstStyle>
            <a:lvl1pPr>
              <a:spcBef>
                <a:spcPts val="200"/>
              </a:spcBef>
              <a:spcAft>
                <a:spcPts val="200"/>
              </a:spcAft>
              <a:defRPr lang="en-US" sz="1000" kern="1200" spc="-30" dirty="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Footer 3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50F490-A8EB-4644-93D5-3DD1FB850C9E}"/>
              </a:ext>
            </a:extLst>
          </p:cNvPr>
          <p:cNvCxnSpPr>
            <a:cxnSpLocks/>
          </p:cNvCxnSpPr>
          <p:nvPr/>
        </p:nvCxnSpPr>
        <p:spPr>
          <a:xfrm>
            <a:off x="370364" y="6201295"/>
            <a:ext cx="1145127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1B7B99E6-54C6-2D43-AFA9-4289D054FA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0364" y="1196790"/>
            <a:ext cx="11449050" cy="367152"/>
          </a:xfrm>
        </p:spPr>
        <p:txBody>
          <a:bodyPr>
            <a:spAutoFit/>
          </a:bodyPr>
          <a:lstStyle>
            <a:lvl4pPr>
              <a:defRPr sz="1799">
                <a:solidFill>
                  <a:schemeClr val="tx1"/>
                </a:solidFill>
              </a:defRPr>
            </a:lvl4pPr>
          </a:lstStyle>
          <a:p>
            <a:pPr lvl="3"/>
            <a:r>
              <a:rPr lang="en-US"/>
              <a:t>Subtitle</a:t>
            </a:r>
          </a:p>
        </p:txBody>
      </p:sp>
      <p:sp>
        <p:nvSpPr>
          <p:cNvPr id="20" name="Content Placeholder 10">
            <a:extLst>
              <a:ext uri="{FF2B5EF4-FFF2-40B4-BE49-F238E27FC236}">
                <a16:creationId xmlns:a16="http://schemas.microsoft.com/office/drawing/2014/main" id="{D5CADB54-A5E2-7E4F-8A7B-A8A91D75F4A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70364" y="1897791"/>
            <a:ext cx="11449050" cy="38210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AE47E5-DB36-F54F-926F-463D9B8894D8}"/>
              </a:ext>
            </a:extLst>
          </p:cNvPr>
          <p:cNvCxnSpPr>
            <a:cxnSpLocks/>
          </p:cNvCxnSpPr>
          <p:nvPr userDrawn="1"/>
        </p:nvCxnSpPr>
        <p:spPr>
          <a:xfrm>
            <a:off x="370364" y="6201295"/>
            <a:ext cx="1145127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403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B5A796F-3556-5442-BFD2-EE2955E785D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71475" y="136526"/>
            <a:ext cx="3752107" cy="245003"/>
          </a:xfrm>
        </p:spPr>
        <p:txBody>
          <a:bodyPr>
            <a:spAutoFit/>
          </a:bodyPr>
          <a:lstStyle>
            <a:lvl1pPr algn="l">
              <a:defRPr lang="en-US" sz="1000" kern="0" cap="all" spc="1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Breadcrumb</a:t>
            </a:r>
          </a:p>
        </p:txBody>
      </p:sp>
      <p:sp>
        <p:nvSpPr>
          <p:cNvPr id="17" name="Footer Placeholder 14">
            <a:extLst>
              <a:ext uri="{FF2B5EF4-FFF2-40B4-BE49-F238E27FC236}">
                <a16:creationId xmlns:a16="http://schemas.microsoft.com/office/drawing/2014/main" id="{7137F28A-EA6A-4147-B1E3-E200956C3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3537" y="6356353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kern="0" spc="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©2024 UNITED STATES POSTAL SERVICE</a:t>
            </a:r>
          </a:p>
        </p:txBody>
      </p:sp>
      <p:sp>
        <p:nvSpPr>
          <p:cNvPr id="18" name="Slide Number Placeholder 15">
            <a:extLst>
              <a:ext uri="{FF2B5EF4-FFF2-40B4-BE49-F238E27FC236}">
                <a16:creationId xmlns:a16="http://schemas.microsoft.com/office/drawing/2014/main" id="{0724B6D9-501E-7D41-AC02-8FD4A5E54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5" y="6356353"/>
            <a:ext cx="714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F66551D-AFE0-9E4E-8762-3784726D56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– use bold for emphasis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732189-CD81-114E-9CDF-14BF6876D3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5" y="5822940"/>
            <a:ext cx="3750017" cy="404812"/>
          </a:xfrm>
        </p:spPr>
        <p:txBody>
          <a:bodyPr>
            <a:normAutofit/>
          </a:bodyPr>
          <a:lstStyle>
            <a:lvl1pPr>
              <a:spcBef>
                <a:spcPts val="200"/>
              </a:spcBef>
              <a:spcAft>
                <a:spcPts val="200"/>
              </a:spcAft>
              <a:defRPr lang="en-US" sz="1000" kern="1200" spc="-30" dirty="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Footer 1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F19F53A-4813-AC46-BFED-6410E7550D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0992" y="5822940"/>
            <a:ext cx="3750017" cy="404812"/>
          </a:xfrm>
        </p:spPr>
        <p:txBody>
          <a:bodyPr>
            <a:normAutofit/>
          </a:bodyPr>
          <a:lstStyle>
            <a:lvl1pPr>
              <a:spcBef>
                <a:spcPts val="200"/>
              </a:spcBef>
              <a:spcAft>
                <a:spcPts val="200"/>
              </a:spcAft>
              <a:defRPr lang="en-US" sz="1000" kern="1200" spc="-30" dirty="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Footer 2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CF52F6B-A7CC-1445-9B48-C9DFAEEE4F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70510" y="5822940"/>
            <a:ext cx="3750017" cy="404812"/>
          </a:xfrm>
        </p:spPr>
        <p:txBody>
          <a:bodyPr>
            <a:normAutofit/>
          </a:bodyPr>
          <a:lstStyle>
            <a:lvl1pPr>
              <a:spcBef>
                <a:spcPts val="200"/>
              </a:spcBef>
              <a:spcAft>
                <a:spcPts val="200"/>
              </a:spcAft>
              <a:defRPr lang="en-US" sz="1000" kern="1200" spc="-30" dirty="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Footer 3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50F490-A8EB-4644-93D5-3DD1FB850C9E}"/>
              </a:ext>
            </a:extLst>
          </p:cNvPr>
          <p:cNvCxnSpPr>
            <a:cxnSpLocks/>
          </p:cNvCxnSpPr>
          <p:nvPr/>
        </p:nvCxnSpPr>
        <p:spPr>
          <a:xfrm>
            <a:off x="370364" y="6201295"/>
            <a:ext cx="1145127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06F406-202F-D243-B205-7132BB08CF87}"/>
              </a:ext>
            </a:extLst>
          </p:cNvPr>
          <p:cNvCxnSpPr>
            <a:cxnSpLocks/>
          </p:cNvCxnSpPr>
          <p:nvPr userDrawn="1"/>
        </p:nvCxnSpPr>
        <p:spPr>
          <a:xfrm>
            <a:off x="370364" y="6201295"/>
            <a:ext cx="1145127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1407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4DF664-9BA9-1A46-8540-44222E5E84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©2024 UNITED STATES POSTAL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D0ACE-62D7-AB48-BDBE-23E5B19609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C4EBC9-A9F1-744F-896F-561079E0BBA8}"/>
              </a:ext>
            </a:extLst>
          </p:cNvPr>
          <p:cNvCxnSpPr>
            <a:cxnSpLocks/>
          </p:cNvCxnSpPr>
          <p:nvPr/>
        </p:nvCxnSpPr>
        <p:spPr>
          <a:xfrm>
            <a:off x="370364" y="6201295"/>
            <a:ext cx="1145127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E15A6C-1429-1449-AF64-55688100DCB7}"/>
              </a:ext>
            </a:extLst>
          </p:cNvPr>
          <p:cNvCxnSpPr>
            <a:cxnSpLocks/>
          </p:cNvCxnSpPr>
          <p:nvPr userDrawn="1"/>
        </p:nvCxnSpPr>
        <p:spPr>
          <a:xfrm>
            <a:off x="370364" y="6201295"/>
            <a:ext cx="1145127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2124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ags" Target="../tags/tag2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oleObject" Target="../embeddings/oleObject1.bin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tags" Target="../tags/tag10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tags" Target="../tags/tag9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theme" Target="../theme/theme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29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1" imgW="624" imgH="623" progId="TCLayout.ActiveDocument.1">
                  <p:embed/>
                </p:oleObj>
              </mc:Choice>
              <mc:Fallback>
                <p:oleObj name="think-cell Slide" r:id="rId31" imgW="624" imgH="623" progId="TCLayout.ActiveDocument.1">
                  <p:embed/>
                  <p:pic>
                    <p:nvPicPr>
                      <p:cNvPr id="14" name="Object 13" hidden="1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/>
          <p:cNvSpPr/>
          <p:nvPr>
            <p:custDataLst>
              <p:tags r:id="rId30"/>
            </p:custDataLst>
          </p:nvPr>
        </p:nvSpPr>
        <p:spPr>
          <a:xfrm>
            <a:off x="2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98" b="1">
              <a:solidFill>
                <a:prstClr val="white"/>
              </a:solidFill>
              <a:sym typeface="Rockwell" panose="02060603020205020403" pitchFamily="18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3" y="630475"/>
            <a:ext cx="11449050" cy="535531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4" y="1196790"/>
            <a:ext cx="11449050" cy="5030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Heading A &lt;H1&gt;</a:t>
            </a:r>
          </a:p>
          <a:p>
            <a:pPr lvl="1"/>
            <a:r>
              <a:rPr lang="en-US"/>
              <a:t>Heading B &lt;H2&gt;</a:t>
            </a:r>
          </a:p>
          <a:p>
            <a:pPr lvl="2"/>
            <a:r>
              <a:rPr lang="en-US"/>
              <a:t>Heading C &lt;H3&gt;</a:t>
            </a:r>
          </a:p>
          <a:p>
            <a:pPr lvl="3"/>
            <a:r>
              <a:rPr lang="en-US"/>
              <a:t>Body</a:t>
            </a:r>
          </a:p>
          <a:p>
            <a:pPr lvl="4"/>
            <a:r>
              <a:rPr lang="en-US"/>
              <a:t>Bullet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2665CA34-9ACB-9E47-AEA2-F410F24111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3537" y="6356353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kern="0" spc="100" baseline="0">
                <a:solidFill>
                  <a:schemeClr val="tx2"/>
                </a:solidFill>
              </a:defRPr>
            </a:lvl1pPr>
          </a:lstStyle>
          <a:p>
            <a:pPr algn="l"/>
            <a:r>
              <a:rPr lang="en-US"/>
              <a:t>©2025 UNITED STATES POSTAL SERVICE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5167116-DF28-7740-AADB-826CE36A4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4" y="6356353"/>
            <a:ext cx="2742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ED471B81-CAD4-1249-A1B8-75C479250D2E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478" y="6396624"/>
            <a:ext cx="1854045" cy="320040"/>
          </a:xfrm>
          <a:prstGeom prst="rect">
            <a:avLst/>
          </a:prstGeom>
        </p:spPr>
      </p:pic>
      <p:pic>
        <p:nvPicPr>
          <p:cNvPr id="9" name="Picture 8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D219E4A6-28E9-DF4E-94E8-641675B7EC27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478" y="6396624"/>
            <a:ext cx="1854045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65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715" r:id="rId27"/>
  </p:sldLayoutIdLst>
  <p:hf hdr="0" dt="0"/>
  <p:txStyles>
    <p:titleStyle>
      <a:lvl1pPr algn="l" defTabSz="913852" rtl="0" eaLnBrk="1" latinLnBrk="0" hangingPunct="1">
        <a:lnSpc>
          <a:spcPct val="90000"/>
        </a:lnSpc>
        <a:spcBef>
          <a:spcPct val="0"/>
        </a:spcBef>
        <a:buNone/>
        <a:defRPr sz="3199" b="1" kern="1200" cap="all" spc="-2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3852" rtl="0" eaLnBrk="1" latinLnBrk="0" hangingPunct="1">
        <a:lnSpc>
          <a:spcPct val="107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1799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913852" rtl="0" eaLnBrk="1" latinLnBrk="0" hangingPunct="1">
        <a:lnSpc>
          <a:spcPct val="107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tabLst/>
        <a:defRPr sz="1799" b="1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indent="0" algn="l" defTabSz="913852" rtl="0" eaLnBrk="1" latinLnBrk="0" hangingPunct="1">
        <a:lnSpc>
          <a:spcPct val="107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tabLst/>
        <a:defRPr sz="1600" b="1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913852" rtl="0" eaLnBrk="1" latinLnBrk="0" hangingPunct="1">
        <a:lnSpc>
          <a:spcPct val="107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tabLst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39641" indent="-223771" algn="l" defTabSz="913852" rtl="0" eaLnBrk="1" latinLnBrk="0" hangingPunct="1">
        <a:lnSpc>
          <a:spcPct val="107000"/>
        </a:lnSpc>
        <a:spcBef>
          <a:spcPts val="500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3092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7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2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5" imgW="624" imgH="623" progId="TCLayout.ActiveDocument.1">
                  <p:embed/>
                </p:oleObj>
              </mc:Choice>
              <mc:Fallback>
                <p:oleObj name="think-cell Slide" r:id="rId25" imgW="624" imgH="623" progId="TCLayout.ActiveDocument.1">
                  <p:embed/>
                  <p:pic>
                    <p:nvPicPr>
                      <p:cNvPr id="14" name="Object 13" hidden="1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/>
          <p:cNvSpPr/>
          <p:nvPr>
            <p:custDataLst>
              <p:tags r:id="rId24"/>
            </p:custDataLst>
          </p:nvPr>
        </p:nvSpPr>
        <p:spPr>
          <a:xfrm>
            <a:off x="2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98" b="1">
              <a:solidFill>
                <a:prstClr val="white"/>
              </a:solidFill>
              <a:sym typeface="Rockwell" panose="02060603020205020403" pitchFamily="18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3" y="630475"/>
            <a:ext cx="11449050" cy="535531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4" y="1196790"/>
            <a:ext cx="11449050" cy="5030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Heading A &lt;H1&gt;</a:t>
            </a:r>
          </a:p>
          <a:p>
            <a:pPr lvl="1"/>
            <a:r>
              <a:rPr lang="en-US"/>
              <a:t>Heading B &lt;H2&gt;</a:t>
            </a:r>
          </a:p>
          <a:p>
            <a:pPr lvl="2"/>
            <a:r>
              <a:rPr lang="en-US"/>
              <a:t>Heading C &lt;H3&gt;</a:t>
            </a:r>
          </a:p>
          <a:p>
            <a:pPr lvl="3"/>
            <a:r>
              <a:rPr lang="en-US"/>
              <a:t>Body</a:t>
            </a:r>
          </a:p>
          <a:p>
            <a:pPr lvl="4"/>
            <a:r>
              <a:rPr lang="en-US"/>
              <a:t>Bullet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2665CA34-9ACB-9E47-AEA2-F410F24111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3537" y="6356353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kern="0" spc="100" baseline="0">
                <a:solidFill>
                  <a:schemeClr val="tx2"/>
                </a:solidFill>
              </a:defRPr>
            </a:lvl1pPr>
          </a:lstStyle>
          <a:p>
            <a:pPr algn="l"/>
            <a:r>
              <a:rPr lang="en-US"/>
              <a:t>©2025 UNITED STATES POSTAL SERVICE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5167116-DF28-7740-AADB-826CE36A4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4" y="6356353"/>
            <a:ext cx="2742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0489141F-8C51-3940-8E11-BEEF26934F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ED471B81-CAD4-1249-A1B8-75C479250D2E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478" y="6396624"/>
            <a:ext cx="1854045" cy="320040"/>
          </a:xfrm>
          <a:prstGeom prst="rect">
            <a:avLst/>
          </a:prstGeom>
        </p:spPr>
      </p:pic>
      <p:pic>
        <p:nvPicPr>
          <p:cNvPr id="9" name="Picture 8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D219E4A6-28E9-DF4E-94E8-641675B7EC27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478" y="6396624"/>
            <a:ext cx="1854045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</p:sldLayoutIdLst>
  <p:hf hdr="0" dt="0"/>
  <p:txStyles>
    <p:titleStyle>
      <a:lvl1pPr algn="l" defTabSz="913852" rtl="0" eaLnBrk="1" latinLnBrk="0" hangingPunct="1">
        <a:lnSpc>
          <a:spcPct val="90000"/>
        </a:lnSpc>
        <a:spcBef>
          <a:spcPct val="0"/>
        </a:spcBef>
        <a:buNone/>
        <a:defRPr sz="3199" b="1" kern="1200" cap="all" spc="-2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3852" rtl="0" eaLnBrk="1" latinLnBrk="0" hangingPunct="1">
        <a:lnSpc>
          <a:spcPct val="107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1799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913852" rtl="0" eaLnBrk="1" latinLnBrk="0" hangingPunct="1">
        <a:lnSpc>
          <a:spcPct val="107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tabLst/>
        <a:defRPr sz="1799" b="1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indent="0" algn="l" defTabSz="913852" rtl="0" eaLnBrk="1" latinLnBrk="0" hangingPunct="1">
        <a:lnSpc>
          <a:spcPct val="107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tabLst/>
        <a:defRPr sz="1600" b="1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913852" rtl="0" eaLnBrk="1" latinLnBrk="0" hangingPunct="1">
        <a:lnSpc>
          <a:spcPct val="107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tabLst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39641" indent="-223771" algn="l" defTabSz="913852" rtl="0" eaLnBrk="1" latinLnBrk="0" hangingPunct="1">
        <a:lnSpc>
          <a:spcPct val="107000"/>
        </a:lnSpc>
        <a:spcBef>
          <a:spcPts val="500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3092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7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ilmunch.com/blog/email-open-rate" TargetMode="Externa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26.png"/><Relationship Id="rId5" Type="http://schemas.openxmlformats.org/officeDocument/2006/relationships/chart" Target="../charts/chart3.xml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databox.com/website-traffic-benchmarks-by-industry" TargetMode="Externa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9.xml"/><Relationship Id="rId6" Type="http://schemas.openxmlformats.org/officeDocument/2006/relationships/chart" Target="../charts/char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4" Type="http://schemas.openxmlformats.org/officeDocument/2006/relationships/chart" Target="../charts/char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Relationship Id="rId9" Type="http://schemas.openxmlformats.org/officeDocument/2006/relationships/hyperlink" Target="https://www.usps.com/business/informed-delivery.htm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67.png"/><Relationship Id="rId10" Type="http://schemas.openxmlformats.org/officeDocument/2006/relationships/chart" Target="../charts/chart8.xml"/><Relationship Id="rId4" Type="http://schemas.openxmlformats.org/officeDocument/2006/relationships/image" Target="../media/image66.png"/><Relationship Id="rId9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psdelivers.com/informeddelivery-calculator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sps.com/business/informed-delivery.htm" TargetMode="External"/><Relationship Id="rId3" Type="http://schemas.openxmlformats.org/officeDocument/2006/relationships/image" Target="../media/image32.png"/><Relationship Id="rId7" Type="http://schemas.openxmlformats.org/officeDocument/2006/relationships/hyperlink" Target="mailto:IDPackageCampaigns@usps.gov" TargetMode="External"/><Relationship Id="rId12" Type="http://schemas.openxmlformats.org/officeDocument/2006/relationships/image" Target="../media/image75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1.svg"/><Relationship Id="rId11" Type="http://schemas.openxmlformats.org/officeDocument/2006/relationships/image" Target="../media/image74.png"/><Relationship Id="rId5" Type="http://schemas.openxmlformats.org/officeDocument/2006/relationships/image" Target="../media/image70.png"/><Relationship Id="rId10" Type="http://schemas.openxmlformats.org/officeDocument/2006/relationships/image" Target="../media/image73.svg"/><Relationship Id="rId4" Type="http://schemas.openxmlformats.org/officeDocument/2006/relationships/image" Target="../media/image58.svg"/><Relationship Id="rId9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3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retently.com/blog/good-net-promoter-score/" TargetMode="External"/><Relationship Id="rId5" Type="http://schemas.openxmlformats.org/officeDocument/2006/relationships/hyperlink" Target="https://www.retently.com/nps-calculator/" TargetMode="External"/><Relationship Id="rId4" Type="http://schemas.openxmlformats.org/officeDocument/2006/relationships/image" Target="../media/image4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980F4F-EFAC-C940-BCA6-78FA5D57F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Informed delivery</a:t>
            </a:r>
            <a:r>
              <a:rPr lang="en-US" baseline="30000"/>
              <a:t>® year in review</a:t>
            </a: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EBF0B1-7C65-5743-B325-C149BCF1B8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12700" defTabSz="91440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lang="en-US" sz="2000" kern="0" spc="0">
                <a:solidFill>
                  <a:srgbClr val="004A86"/>
                </a:solidFill>
                <a:latin typeface="Arial"/>
                <a:cs typeface="Arial"/>
              </a:rPr>
              <a:t>January 2025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Arial"/>
                <a:cs typeface="Arial"/>
              </a:rPr>
              <a:t>– </a:t>
            </a:r>
            <a:r>
              <a:rPr lang="en-US" sz="2000" kern="0" spc="0">
                <a:solidFill>
                  <a:srgbClr val="004A86"/>
                </a:solidFill>
                <a:latin typeface="Arial"/>
                <a:cs typeface="Arial"/>
              </a:rPr>
              <a:t>December </a:t>
            </a:r>
            <a:r>
              <a:rPr kumimoji="0" lang="en-US" sz="2000" b="1" i="0" u="none" strike="noStrike" kern="0" cap="none" spc="50" normalizeH="0" baseline="0" noProof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Arial"/>
                <a:cs typeface="Arial"/>
              </a:rPr>
              <a:t>2025</a:t>
            </a:r>
            <a:endParaRPr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Arial"/>
                <a:cs typeface="Arial"/>
              </a:rPr>
              <a:t>Informed</a:t>
            </a:r>
            <a:r>
              <a:rPr kumimoji="0" lang="en-US" sz="2000" b="1" i="0" u="none" strike="noStrike" kern="0" cap="none" spc="105" normalizeH="0" baseline="0" noProof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Arial"/>
                <a:cs typeface="Arial"/>
              </a:rPr>
              <a:t>Delivery</a:t>
            </a:r>
            <a:r>
              <a:rPr kumimoji="0" lang="en-US" sz="2000" b="1" i="0" u="none" strike="noStrike" kern="0" cap="none" spc="95" normalizeH="0" baseline="0" noProof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Arial"/>
                <a:cs typeface="Arial"/>
              </a:rPr>
              <a:t>by</a:t>
            </a:r>
            <a:r>
              <a:rPr kumimoji="0" lang="en-US" sz="2000" b="1" i="0" u="none" strike="noStrike" kern="0" cap="none" spc="135" normalizeH="0" baseline="0" noProof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000" b="1" i="0" u="none" strike="noStrike" kern="0" cap="none" spc="-20" normalizeH="0" baseline="0" noProof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Arial"/>
                <a:cs typeface="Arial"/>
              </a:rPr>
              <a:t>USPS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object 12">
            <a:extLst>
              <a:ext uri="{FF2B5EF4-FFF2-40B4-BE49-F238E27FC236}">
                <a16:creationId xmlns:a16="http://schemas.microsoft.com/office/drawing/2014/main" id="{84B21AB6-2649-4BB9-5AEE-9B79EEB91746}"/>
              </a:ext>
            </a:extLst>
          </p:cNvPr>
          <p:cNvSpPr txBox="1"/>
          <p:nvPr/>
        </p:nvSpPr>
        <p:spPr>
          <a:xfrm>
            <a:off x="371474" y="5833871"/>
            <a:ext cx="6009229" cy="289823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B8B8B8"/>
                </a:solidFill>
                <a:effectLst/>
                <a:uLnTx/>
                <a:uFillTx/>
                <a:latin typeface="Arial"/>
                <a:cs typeface="Arial"/>
              </a:rPr>
              <a:t>Published</a:t>
            </a:r>
            <a:r>
              <a:rPr kumimoji="0" lang="en-US" sz="1800" b="1" i="0" u="none" strike="noStrike" kern="0" cap="none" spc="155" normalizeH="0" baseline="0" noProof="0">
                <a:ln>
                  <a:noFill/>
                </a:ln>
                <a:solidFill>
                  <a:srgbClr val="B8B8B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B8B8B8"/>
                </a:solidFill>
                <a:effectLst/>
                <a:uLnTx/>
                <a:uFillTx/>
                <a:latin typeface="Arial"/>
                <a:cs typeface="Arial"/>
              </a:rPr>
              <a:t>Quarterly</a:t>
            </a:r>
            <a:r>
              <a:rPr kumimoji="0" lang="en-US" sz="1800" b="1" i="0" u="none" strike="noStrike" kern="0" cap="none" spc="170" normalizeH="0" baseline="0" noProof="0">
                <a:ln>
                  <a:noFill/>
                </a:ln>
                <a:solidFill>
                  <a:srgbClr val="B8B8B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B8B8B8"/>
                </a:solidFill>
                <a:effectLst/>
                <a:uLnTx/>
                <a:uFillTx/>
                <a:latin typeface="Arial"/>
                <a:cs typeface="Arial"/>
              </a:rPr>
              <a:t>|</a:t>
            </a:r>
            <a:r>
              <a:rPr kumimoji="0" lang="en-US" sz="1800" b="1" i="0" u="none" strike="noStrike" kern="0" cap="none" spc="170" normalizeH="0" baseline="0" noProof="0">
                <a:ln>
                  <a:noFill/>
                </a:ln>
                <a:solidFill>
                  <a:srgbClr val="B8B8B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B8B8B8"/>
                </a:solidFill>
                <a:effectLst/>
                <a:uLnTx/>
                <a:uFillTx/>
                <a:latin typeface="Arial"/>
                <a:cs typeface="Arial"/>
              </a:rPr>
              <a:t>Updated</a:t>
            </a:r>
            <a:r>
              <a:rPr lang="en-US" b="1" kern="0" spc="80">
                <a:solidFill>
                  <a:srgbClr val="B8B8B8"/>
                </a:solidFill>
                <a:latin typeface="Arial"/>
                <a:cs typeface="Arial"/>
              </a:rPr>
              <a:t> January 2026</a:t>
            </a:r>
            <a:endParaRPr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3963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D36DC217-5B63-ACFA-D4D0-C28541597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64" y="630475"/>
            <a:ext cx="11449050" cy="535531"/>
          </a:xfrm>
        </p:spPr>
        <p:txBody>
          <a:bodyPr/>
          <a:lstStyle/>
          <a:p>
            <a:r>
              <a:rPr lang="en-US" dirty="0"/>
              <a:t>Channel usage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26643C69-B8C2-E4A3-E721-9A084D500C2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70364" y="136526"/>
            <a:ext cx="3752107" cy="245003"/>
          </a:xfrm>
        </p:spPr>
        <p:txBody>
          <a:bodyPr/>
          <a:lstStyle/>
          <a:p>
            <a:r>
              <a:rPr lang="en-US"/>
              <a:t>Reach engaged users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F3C2A7-26CF-7411-FC3C-6A3F2EA25D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0364" y="1196793"/>
            <a:ext cx="11449050" cy="663515"/>
          </a:xfrm>
        </p:spPr>
        <p:txBody>
          <a:bodyPr vert="horz" lIns="91440" tIns="45720" rIns="91440" bIns="45720" rtlCol="0" anchor="t">
            <a:spAutoFit/>
          </a:bodyPr>
          <a:lstStyle/>
          <a:p>
            <a:r>
              <a:rPr lang="en-US" sz="1800" b="0" dirty="0">
                <a:latin typeface="Arial"/>
                <a:cs typeface="Arial"/>
              </a:rPr>
              <a:t>Majority</a:t>
            </a:r>
            <a:r>
              <a:rPr lang="en-US" sz="1800" b="0" spc="-25" dirty="0">
                <a:latin typeface="Arial"/>
                <a:cs typeface="Arial"/>
              </a:rPr>
              <a:t> </a:t>
            </a:r>
            <a:r>
              <a:rPr lang="en-US" sz="1800" b="0" dirty="0">
                <a:latin typeface="Arial"/>
                <a:cs typeface="Arial"/>
              </a:rPr>
              <a:t>of</a:t>
            </a:r>
            <a:r>
              <a:rPr lang="en-US" sz="1800" b="0" spc="-10" dirty="0">
                <a:latin typeface="Arial"/>
                <a:cs typeface="Arial"/>
              </a:rPr>
              <a:t> </a:t>
            </a:r>
            <a:r>
              <a:rPr lang="en-US" sz="1800" b="0" dirty="0">
                <a:latin typeface="Arial"/>
                <a:cs typeface="Arial"/>
              </a:rPr>
              <a:t>Informed</a:t>
            </a:r>
            <a:r>
              <a:rPr lang="en-US" sz="1800" b="0" spc="-20" dirty="0">
                <a:latin typeface="Arial"/>
                <a:cs typeface="Arial"/>
              </a:rPr>
              <a:t> </a:t>
            </a:r>
            <a:r>
              <a:rPr lang="en-US" sz="1800" b="0" dirty="0">
                <a:latin typeface="Arial"/>
                <a:cs typeface="Arial"/>
              </a:rPr>
              <a:t>Delivery</a:t>
            </a:r>
            <a:r>
              <a:rPr lang="en-US" sz="2000" baseline="30000" dirty="0">
                <a:latin typeface="Arial"/>
                <a:cs typeface="Arial"/>
              </a:rPr>
              <a:t>®</a:t>
            </a:r>
            <a:r>
              <a:rPr lang="en-US" sz="1800" b="0" spc="-15" dirty="0">
                <a:latin typeface="Arial"/>
                <a:cs typeface="Arial"/>
              </a:rPr>
              <a:t> </a:t>
            </a:r>
            <a:r>
              <a:rPr lang="en-US" sz="1800" b="0" dirty="0">
                <a:latin typeface="Arial"/>
                <a:cs typeface="Arial"/>
              </a:rPr>
              <a:t>users</a:t>
            </a:r>
            <a:r>
              <a:rPr lang="en-US" sz="2000" b="0" baseline="25252" dirty="0">
                <a:latin typeface="Arial"/>
                <a:cs typeface="Arial"/>
              </a:rPr>
              <a:t>1</a:t>
            </a:r>
            <a:r>
              <a:rPr lang="en-US" sz="2000" b="0" spc="150" baseline="25252" dirty="0">
                <a:latin typeface="Arial"/>
                <a:cs typeface="Arial"/>
              </a:rPr>
              <a:t> </a:t>
            </a:r>
            <a:r>
              <a:rPr lang="en-US" sz="1800" b="0" dirty="0">
                <a:latin typeface="Arial"/>
                <a:cs typeface="Arial"/>
              </a:rPr>
              <a:t>access</a:t>
            </a:r>
            <a:r>
              <a:rPr lang="en-US" sz="1800" b="0" spc="-15" dirty="0">
                <a:latin typeface="Arial"/>
                <a:cs typeface="Arial"/>
              </a:rPr>
              <a:t> the </a:t>
            </a:r>
            <a:r>
              <a:rPr lang="en-US" sz="1800" b="0" dirty="0">
                <a:latin typeface="Arial"/>
                <a:cs typeface="Arial"/>
              </a:rPr>
              <a:t>Informed</a:t>
            </a:r>
            <a:r>
              <a:rPr lang="en-US" sz="1800" b="0" spc="-20" dirty="0">
                <a:latin typeface="Arial"/>
                <a:cs typeface="Arial"/>
              </a:rPr>
              <a:t> </a:t>
            </a:r>
            <a:r>
              <a:rPr lang="en-US" sz="1800" b="0" dirty="0">
                <a:latin typeface="Arial"/>
                <a:cs typeface="Arial"/>
              </a:rPr>
              <a:t>Delivery</a:t>
            </a:r>
            <a:r>
              <a:rPr lang="en-US" sz="1800" b="0" spc="-15" dirty="0">
                <a:latin typeface="Arial"/>
                <a:cs typeface="Arial"/>
              </a:rPr>
              <a:t> feature </a:t>
            </a:r>
            <a:r>
              <a:rPr lang="en-US" sz="1800" b="0" dirty="0">
                <a:latin typeface="Arial"/>
                <a:cs typeface="Arial"/>
              </a:rPr>
              <a:t>via</a:t>
            </a:r>
            <a:r>
              <a:rPr lang="en-US" sz="1800" b="0" spc="-20" dirty="0">
                <a:latin typeface="Arial"/>
                <a:cs typeface="Arial"/>
              </a:rPr>
              <a:t> </a:t>
            </a:r>
            <a:r>
              <a:rPr lang="en-US" sz="1800" b="0" dirty="0">
                <a:latin typeface="Arial"/>
                <a:cs typeface="Arial"/>
              </a:rPr>
              <a:t>Daily</a:t>
            </a:r>
            <a:r>
              <a:rPr lang="en-US" sz="1800" b="0" spc="-15" dirty="0">
                <a:latin typeface="Arial"/>
                <a:cs typeface="Arial"/>
              </a:rPr>
              <a:t> </a:t>
            </a:r>
            <a:r>
              <a:rPr lang="en-US" sz="1800" b="0" dirty="0">
                <a:latin typeface="Arial"/>
                <a:cs typeface="Arial"/>
              </a:rPr>
              <a:t>Digest</a:t>
            </a:r>
            <a:r>
              <a:rPr lang="en-US" sz="1800" b="0" spc="-10" dirty="0">
                <a:latin typeface="Arial"/>
                <a:cs typeface="Arial"/>
              </a:rPr>
              <a:t> </a:t>
            </a:r>
            <a:r>
              <a:rPr lang="en-US" sz="1800" b="0" dirty="0">
                <a:latin typeface="Arial"/>
                <a:cs typeface="Arial"/>
              </a:rPr>
              <a:t>email,</a:t>
            </a:r>
            <a:r>
              <a:rPr lang="en-US" sz="1800" b="0" spc="-10" dirty="0">
                <a:latin typeface="Arial"/>
                <a:cs typeface="Arial"/>
              </a:rPr>
              <a:t> </a:t>
            </a:r>
            <a:r>
              <a:rPr lang="en-US" sz="1800" b="0" dirty="0">
                <a:latin typeface="Arial"/>
                <a:cs typeface="Arial"/>
              </a:rPr>
              <a:t>followed</a:t>
            </a:r>
            <a:r>
              <a:rPr lang="en-US" sz="1800" b="0" spc="-20" dirty="0">
                <a:latin typeface="Arial"/>
                <a:cs typeface="Arial"/>
              </a:rPr>
              <a:t> </a:t>
            </a:r>
            <a:r>
              <a:rPr lang="en-US" sz="1800" b="0" dirty="0">
                <a:latin typeface="Arial"/>
                <a:cs typeface="Arial"/>
              </a:rPr>
              <a:t>by</a:t>
            </a:r>
            <a:r>
              <a:rPr lang="en-US" sz="1800" b="0" spc="-15" dirty="0">
                <a:latin typeface="Arial"/>
                <a:cs typeface="Arial"/>
              </a:rPr>
              <a:t> </a:t>
            </a:r>
            <a:r>
              <a:rPr lang="en-US" sz="1800" b="0" dirty="0">
                <a:latin typeface="Arial"/>
                <a:cs typeface="Arial"/>
              </a:rPr>
              <a:t>USPS.com</a:t>
            </a:r>
            <a:r>
              <a:rPr lang="en-US" sz="1800" baseline="30000" dirty="0">
                <a:latin typeface="Arial"/>
                <a:cs typeface="Arial"/>
              </a:rPr>
              <a:t>®</a:t>
            </a:r>
            <a:r>
              <a:rPr lang="en-US" sz="1800" b="0" dirty="0">
                <a:latin typeface="Arial"/>
                <a:cs typeface="Arial"/>
              </a:rPr>
              <a:t>,</a:t>
            </a:r>
            <a:r>
              <a:rPr lang="en-US" sz="1800" b="0" spc="-10" dirty="0">
                <a:latin typeface="Arial"/>
                <a:cs typeface="Arial"/>
              </a:rPr>
              <a:t> </a:t>
            </a:r>
            <a:r>
              <a:rPr lang="en-US" sz="1800" b="0" dirty="0">
                <a:latin typeface="Arial"/>
                <a:cs typeface="Arial"/>
              </a:rPr>
              <a:t>and</a:t>
            </a:r>
            <a:r>
              <a:rPr lang="en-US" sz="1800" b="0" spc="-20" dirty="0">
                <a:latin typeface="Arial"/>
                <a:cs typeface="Arial"/>
              </a:rPr>
              <a:t> </a:t>
            </a:r>
            <a:r>
              <a:rPr lang="en-US" sz="1800" b="0" dirty="0">
                <a:latin typeface="Arial"/>
                <a:cs typeface="Arial"/>
              </a:rPr>
              <a:t>then</a:t>
            </a:r>
            <a:r>
              <a:rPr lang="en-US" sz="1800" b="0" spc="-15" dirty="0">
                <a:latin typeface="Arial"/>
                <a:cs typeface="Arial"/>
              </a:rPr>
              <a:t> </a:t>
            </a:r>
            <a:r>
              <a:rPr lang="en-US" sz="1800" b="0" spc="-25" dirty="0">
                <a:latin typeface="Arial"/>
                <a:cs typeface="Arial"/>
              </a:rPr>
              <a:t>the</a:t>
            </a:r>
            <a:r>
              <a:rPr lang="en-US" sz="1800" spc="-25" dirty="0">
                <a:latin typeface="Arial"/>
                <a:cs typeface="Arial"/>
              </a:rPr>
              <a:t> Informed Delivery Mobile app and </a:t>
            </a:r>
            <a:r>
              <a:rPr lang="en-US" sz="1800" b="0" dirty="0">
                <a:latin typeface="Arial"/>
                <a:cs typeface="Arial"/>
              </a:rPr>
              <a:t>USPS</a:t>
            </a:r>
            <a:r>
              <a:rPr lang="en-US" sz="1800" b="0" spc="-35" dirty="0">
                <a:latin typeface="Arial"/>
                <a:cs typeface="Arial"/>
              </a:rPr>
              <a:t> </a:t>
            </a:r>
            <a:r>
              <a:rPr lang="en-US" sz="1800" b="0" dirty="0">
                <a:latin typeface="Arial"/>
                <a:cs typeface="Arial"/>
              </a:rPr>
              <a:t>Mobile</a:t>
            </a:r>
            <a:r>
              <a:rPr lang="en-US" sz="2000" b="0" baseline="25252" dirty="0">
                <a:latin typeface="Arial"/>
                <a:cs typeface="Arial"/>
              </a:rPr>
              <a:t>®</a:t>
            </a:r>
            <a:r>
              <a:rPr lang="en-US" sz="2000" b="0" spc="142" baseline="25252" dirty="0">
                <a:latin typeface="Arial"/>
                <a:cs typeface="Arial"/>
              </a:rPr>
              <a:t> </a:t>
            </a:r>
            <a:r>
              <a:rPr lang="en-US" sz="1800" b="0" spc="-20" dirty="0">
                <a:latin typeface="Arial"/>
                <a:cs typeface="Arial"/>
              </a:rPr>
              <a:t>App.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2CC1FF-979C-E4E2-4CCE-469CA23E77BD}"/>
              </a:ext>
            </a:extLst>
          </p:cNvPr>
          <p:cNvSpPr txBox="1"/>
          <p:nvPr/>
        </p:nvSpPr>
        <p:spPr>
          <a:xfrm>
            <a:off x="453289" y="2100478"/>
            <a:ext cx="469444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b="1" kern="0" dirty="0">
                <a:latin typeface="Arial"/>
                <a:cs typeface="Arial"/>
              </a:rPr>
              <a:t>83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% of Informed Delivery users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access </a:t>
            </a:r>
            <a:r>
              <a:rPr lang="en-US" kern="0">
                <a:latin typeface="Arial"/>
                <a:cs typeface="Arial"/>
              </a:rPr>
              <a:t>the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Informed Delivery feature via the Daily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Digest email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2BDF1DC-BC8D-6576-610E-542121A22D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0621922"/>
              </p:ext>
            </p:extLst>
          </p:nvPr>
        </p:nvGraphicFramePr>
        <p:xfrm>
          <a:off x="508599" y="2932618"/>
          <a:ext cx="4057051" cy="2273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71F873F3-E90B-68F6-FEBD-A22EBCB28CD6}"/>
              </a:ext>
            </a:extLst>
          </p:cNvPr>
          <p:cNvGrpSpPr/>
          <p:nvPr/>
        </p:nvGrpSpPr>
        <p:grpSpPr>
          <a:xfrm>
            <a:off x="5449912" y="1993185"/>
            <a:ext cx="2124406" cy="4198837"/>
            <a:chOff x="5603706" y="1528550"/>
            <a:chExt cx="2391106" cy="4617937"/>
          </a:xfrm>
        </p:grpSpPr>
        <p:pic>
          <p:nvPicPr>
            <p:cNvPr id="6" name="Picture 5" descr="Shape, square&#10;&#10;Description automatically generated">
              <a:extLst>
                <a:ext uri="{FF2B5EF4-FFF2-40B4-BE49-F238E27FC236}">
                  <a16:creationId xmlns:a16="http://schemas.microsoft.com/office/drawing/2014/main" id="{95993528-C606-C1E1-3953-83E6AEEF2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3706" y="1528550"/>
              <a:ext cx="2391106" cy="461793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C38BF9E-B938-797F-C152-3A7808363F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7318"/>
            <a:stretch/>
          </p:blipFill>
          <p:spPr>
            <a:xfrm>
              <a:off x="5836288" y="1758234"/>
              <a:ext cx="1925942" cy="4238706"/>
            </a:xfrm>
            <a:prstGeom prst="round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D5456D5-6E72-14C1-33EA-F4F8CD910235}"/>
              </a:ext>
            </a:extLst>
          </p:cNvPr>
          <p:cNvGrpSpPr/>
          <p:nvPr/>
        </p:nvGrpSpPr>
        <p:grpSpPr>
          <a:xfrm rot="392405">
            <a:off x="7517614" y="2337645"/>
            <a:ext cx="3449439" cy="1555313"/>
            <a:chOff x="4227719" y="2204209"/>
            <a:chExt cx="3449439" cy="1555313"/>
          </a:xfrm>
        </p:grpSpPr>
        <p:sp>
          <p:nvSpPr>
            <p:cNvPr id="44" name="Trapezoid 43">
              <a:extLst>
                <a:ext uri="{FF2B5EF4-FFF2-40B4-BE49-F238E27FC236}">
                  <a16:creationId xmlns:a16="http://schemas.microsoft.com/office/drawing/2014/main" id="{091448E8-4819-B0D3-F3CD-C83B43C393B8}"/>
                </a:ext>
              </a:extLst>
            </p:cNvPr>
            <p:cNvSpPr/>
            <p:nvPr/>
          </p:nvSpPr>
          <p:spPr>
            <a:xfrm rot="16200000">
              <a:off x="4725199" y="1859377"/>
              <a:ext cx="1206323" cy="2201283"/>
            </a:xfrm>
            <a:prstGeom prst="trapezoid">
              <a:avLst>
                <a:gd name="adj" fmla="val 56664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E43C623-51E8-0E4B-C824-499D649A8DFC}"/>
                </a:ext>
              </a:extLst>
            </p:cNvPr>
            <p:cNvGrpSpPr/>
            <p:nvPr/>
          </p:nvGrpSpPr>
          <p:grpSpPr>
            <a:xfrm>
              <a:off x="5924558" y="2204209"/>
              <a:ext cx="1752600" cy="1555313"/>
              <a:chOff x="2895600" y="3473887"/>
              <a:chExt cx="1752600" cy="1555313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59A877E3-13AF-274D-7A37-B3E5A1D6A7CE}"/>
                  </a:ext>
                </a:extLst>
              </p:cNvPr>
              <p:cNvSpPr/>
              <p:nvPr/>
            </p:nvSpPr>
            <p:spPr>
              <a:xfrm>
                <a:off x="2895600" y="3473887"/>
                <a:ext cx="1752600" cy="1555313"/>
              </a:xfrm>
              <a:prstGeom prst="ellipse">
                <a:avLst/>
              </a:prstGeom>
              <a:solidFill>
                <a:srgbClr val="C1D5E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51" name="Text Box 8">
                <a:extLst>
                  <a:ext uri="{FF2B5EF4-FFF2-40B4-BE49-F238E27FC236}">
                    <a16:creationId xmlns:a16="http://schemas.microsoft.com/office/drawing/2014/main" id="{220B8BE7-8305-CFE0-82E6-C3423AD61582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 rot="21207595">
                <a:off x="3016741" y="3730447"/>
                <a:ext cx="1510651" cy="1177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9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000" b="1" kern="0" dirty="0">
                    <a:solidFill>
                      <a:srgbClr val="004B87"/>
                    </a:solidFill>
                    <a:latin typeface="Arial"/>
                    <a:ea typeface="Open Sans Light"/>
                    <a:cs typeface="Arial"/>
                  </a:rPr>
                  <a:t>60.6%</a:t>
                </a:r>
                <a:endParaRPr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4B87"/>
                  </a:solidFill>
                  <a:effectLst/>
                  <a:uLnTx/>
                  <a:uFillTx/>
                  <a:latin typeface="Arial"/>
                  <a:ea typeface="Open Sans Light"/>
                  <a:cs typeface="Arial"/>
                </a:endParaRPr>
              </a:p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9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1" u="none" strike="noStrike" kern="0" cap="none" spc="0" normalizeH="0" noProof="0" dirty="0">
                    <a:ln>
                      <a:noFill/>
                    </a:ln>
                    <a:solidFill>
                      <a:srgbClr val="004B87"/>
                    </a:solidFill>
                    <a:effectLst/>
                    <a:uLnTx/>
                    <a:uFillTx/>
                    <a:latin typeface="Arial"/>
                    <a:ea typeface="Open Sans Light"/>
                    <a:cs typeface="Arial"/>
                  </a:rPr>
                  <a:t>Average Informed Delivery Daily Digest email open rate</a:t>
                </a:r>
                <a:r>
                  <a:rPr kumimoji="0" lang="en-US" sz="1100" b="0" i="1" u="none" strike="noStrike" kern="0" cap="none" spc="0" normalizeH="0" baseline="30000" noProof="0" dirty="0">
                    <a:ln>
                      <a:noFill/>
                    </a:ln>
                    <a:solidFill>
                      <a:srgbClr val="004B87"/>
                    </a:solidFill>
                    <a:effectLst/>
                    <a:uLnTx/>
                    <a:uFillTx/>
                    <a:latin typeface="Arial"/>
                    <a:ea typeface="Open Sans Light"/>
                    <a:cs typeface="Arial"/>
                  </a:rPr>
                  <a:t>3</a:t>
                </a:r>
                <a:endParaRPr lang="en-US" sz="1100" b="0" i="1" u="none" strike="noStrike" kern="0" cap="none" spc="0" normalizeH="0" baseline="30000" noProof="0" dirty="0">
                  <a:ln>
                    <a:noFill/>
                  </a:ln>
                  <a:solidFill>
                    <a:srgbClr val="004B87"/>
                  </a:solidFill>
                  <a:effectLst/>
                  <a:uLnTx/>
                  <a:uFillTx/>
                  <a:latin typeface="Arial"/>
                  <a:ea typeface="Open Sans Light"/>
                  <a:cs typeface="Arial"/>
                </a:endParaRP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D656120-0014-3F89-A794-E599A851FF50}"/>
              </a:ext>
            </a:extLst>
          </p:cNvPr>
          <p:cNvGrpSpPr/>
          <p:nvPr/>
        </p:nvGrpSpPr>
        <p:grpSpPr>
          <a:xfrm>
            <a:off x="10275925" y="4025608"/>
            <a:ext cx="1543489" cy="1348269"/>
            <a:chOff x="4665010" y="4502839"/>
            <a:chExt cx="1300791" cy="1129811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FBC50BD-F7E9-B64A-34B0-7419425568FD}"/>
                </a:ext>
              </a:extLst>
            </p:cNvPr>
            <p:cNvSpPr/>
            <p:nvPr/>
          </p:nvSpPr>
          <p:spPr>
            <a:xfrm>
              <a:off x="4670515" y="4502839"/>
              <a:ext cx="1295286" cy="1129811"/>
            </a:xfrm>
            <a:prstGeom prst="ellipse">
              <a:avLst/>
            </a:prstGeom>
            <a:solidFill>
              <a:srgbClr val="C1D5E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38" name="Text Box 8">
              <a:extLst>
                <a:ext uri="{FF2B5EF4-FFF2-40B4-BE49-F238E27FC236}">
                  <a16:creationId xmlns:a16="http://schemas.microsoft.com/office/drawing/2014/main" id="{4B2E98F2-3492-1763-2CE8-5A1BD514155A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4665010" y="4796941"/>
              <a:ext cx="1295286" cy="541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>
                  <a:ln>
                    <a:noFill/>
                  </a:ln>
                  <a:solidFill>
                    <a:srgbClr val="004B87"/>
                  </a:solidFill>
                  <a:effectLst/>
                  <a:uLnTx/>
                  <a:uFillTx/>
                  <a:latin typeface="Arial"/>
                  <a:ea typeface="Open Sans Light"/>
                  <a:cs typeface="Arial"/>
                </a:rPr>
                <a:t>Email open rate </a:t>
              </a:r>
              <a:r>
                <a:rPr lang="en-US" sz="1200" i="1" kern="0">
                  <a:solidFill>
                    <a:srgbClr val="004B87"/>
                  </a:solidFill>
                  <a:latin typeface="Arial"/>
                  <a:ea typeface="Open Sans Light"/>
                  <a:cs typeface="Arial"/>
                </a:rPr>
                <a:t>more than double </a:t>
              </a:r>
              <a:r>
                <a:rPr kumimoji="0" lang="en-US" sz="1200" b="0" i="1" u="none" strike="noStrike" kern="0" cap="none" spc="0" normalizeH="0" baseline="0" noProof="0">
                  <a:ln>
                    <a:noFill/>
                  </a:ln>
                  <a:solidFill>
                    <a:srgbClr val="004B87"/>
                  </a:solidFill>
                  <a:effectLst/>
                  <a:uLnTx/>
                  <a:uFillTx/>
                  <a:latin typeface="Arial"/>
                  <a:ea typeface="Open Sans Light"/>
                  <a:cs typeface="Arial"/>
                </a:rPr>
                <a:t>industry average</a:t>
              </a:r>
              <a:r>
                <a:rPr kumimoji="0" lang="en-US" sz="1200" b="0" i="1" u="none" strike="noStrike" kern="0" cap="none" spc="0" normalizeH="0" baseline="30000" noProof="0">
                  <a:ln>
                    <a:noFill/>
                  </a:ln>
                  <a:solidFill>
                    <a:srgbClr val="004B87"/>
                  </a:solidFill>
                  <a:effectLst/>
                  <a:uLnTx/>
                  <a:uFillTx/>
                  <a:latin typeface="Arial"/>
                  <a:ea typeface="Open Sans Light"/>
                  <a:cs typeface="Arial"/>
                </a:rPr>
                <a:t>2</a:t>
              </a:r>
            </a:p>
          </p:txBody>
        </p:sp>
      </p:grpSp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0363" y="6201295"/>
            <a:ext cx="11451590" cy="0"/>
          </a:xfrm>
          <a:custGeom>
            <a:avLst/>
            <a:gdLst/>
            <a:ahLst/>
            <a:cxnLst/>
            <a:rect l="l" t="t" r="r" b="b"/>
            <a:pathLst>
              <a:path w="11451590">
                <a:moveTo>
                  <a:pt x="0" y="0"/>
                </a:moveTo>
                <a:lnTo>
                  <a:pt x="11451270" y="1"/>
                </a:lnTo>
              </a:path>
              <a:path w="11451590">
                <a:moveTo>
                  <a:pt x="0" y="0"/>
                </a:moveTo>
                <a:lnTo>
                  <a:pt x="11451270" y="1"/>
                </a:lnTo>
              </a:path>
            </a:pathLst>
          </a:custGeom>
          <a:ln w="12700">
            <a:solidFill>
              <a:srgbClr val="DA281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BBE0AAB9-E288-5A70-F9EA-11BC426013EF}"/>
              </a:ext>
            </a:extLst>
          </p:cNvPr>
          <p:cNvSpPr txBox="1"/>
          <p:nvPr/>
        </p:nvSpPr>
        <p:spPr>
          <a:xfrm>
            <a:off x="370364" y="5543190"/>
            <a:ext cx="4869200" cy="648832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9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Responses pulled from FY26 Q1 User Survey; 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9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Respondents were able to select more than one response type</a:t>
            </a:r>
            <a:endParaRPr lang="en-US" sz="900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9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Open Rate: </a:t>
            </a:r>
            <a:r>
              <a:rPr lang="en-US" sz="900" dirty="0">
                <a:hlinkClick r:id="rId8"/>
              </a:rPr>
              <a:t>Email Open Rate: Statistics &amp; 17 Best Practices (2025 Guide) | </a:t>
            </a:r>
            <a:r>
              <a:rPr lang="en-US" sz="900" dirty="0" err="1">
                <a:hlinkClick r:id="rId8"/>
              </a:rPr>
              <a:t>Mailmunch</a:t>
            </a:r>
            <a:r>
              <a:rPr lang="en-US" sz="900" dirty="0">
                <a:hlinkClick r:id="rId8"/>
              </a:rPr>
              <a:t> </a:t>
            </a:r>
            <a:r>
              <a:rPr lang="en-US" sz="900" kern="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900" kern="0" dirty="0">
                <a:solidFill>
                  <a:schemeClr val="tx2"/>
                </a:solidFill>
                <a:cs typeface="Arial" panose="020B0604020202020204" pitchFamily="34" charset="0"/>
              </a:rPr>
              <a:t>Internal data between January 1, 2025, and December 31, 2025</a:t>
            </a:r>
            <a:endParaRPr lang="en-US" sz="900" kern="0" baseline="30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662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62">
            <a:extLst>
              <a:ext uri="{FF2B5EF4-FFF2-40B4-BE49-F238E27FC236}">
                <a16:creationId xmlns:a16="http://schemas.microsoft.com/office/drawing/2014/main" id="{FD18826B-670E-FC10-BDC2-C6B6F34D0A12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>
          <a:xfrm>
            <a:off x="844905" y="6457802"/>
            <a:ext cx="4114800" cy="162224"/>
          </a:xfrm>
          <a:prstGeom prst="rect">
            <a:avLst/>
          </a:prstGeom>
        </p:spPr>
        <p:txBody>
          <a:bodyPr vert="horz" wrap="square" lIns="0" tIns="635" rIns="0" bIns="0" rtlCol="0" anchor="ctr">
            <a:spAutoFit/>
          </a:bodyPr>
          <a:lstStyle/>
          <a:p>
            <a:pPr marL="12696" lvl="0" defTabSz="914126">
              <a:spcBef>
                <a:spcPts val="5"/>
              </a:spcBef>
              <a:defRPr/>
            </a:pPr>
            <a:r>
              <a:rPr lang="en-US" spc="0">
                <a:solidFill>
                  <a:srgbClr val="4D4D4D"/>
                </a:solidFill>
              </a:rPr>
              <a:t>©</a:t>
            </a:r>
            <a:r>
              <a:rPr lang="en-US" spc="-204">
                <a:solidFill>
                  <a:srgbClr val="4D4D4D"/>
                </a:solidFill>
              </a:rPr>
              <a:t> </a:t>
            </a:r>
            <a:r>
              <a:rPr lang="en-US" spc="70">
                <a:solidFill>
                  <a:srgbClr val="4D4D4D"/>
                </a:solidFill>
              </a:rPr>
              <a:t>2026</a:t>
            </a:r>
            <a:r>
              <a:rPr lang="en-US" spc="215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UNITED</a:t>
            </a:r>
            <a:r>
              <a:rPr lang="en-US" spc="204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STATES</a:t>
            </a:r>
            <a:r>
              <a:rPr lang="en-US" spc="175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POSTAL</a:t>
            </a:r>
            <a:r>
              <a:rPr lang="en-US" spc="190">
                <a:solidFill>
                  <a:srgbClr val="4D4D4D"/>
                </a:solidFill>
              </a:rPr>
              <a:t> </a:t>
            </a:r>
            <a:r>
              <a:rPr lang="en-US" spc="70">
                <a:solidFill>
                  <a:srgbClr val="4D4D4D"/>
                </a:solidFill>
              </a:rPr>
              <a:t>SERVICE</a:t>
            </a:r>
          </a:p>
        </p:txBody>
      </p:sp>
      <p:sp>
        <p:nvSpPr>
          <p:cNvPr id="7" name="object 61">
            <a:extLst>
              <a:ext uri="{FF2B5EF4-FFF2-40B4-BE49-F238E27FC236}">
                <a16:creationId xmlns:a16="http://schemas.microsoft.com/office/drawing/2014/main" id="{541CB87F-B5FF-36E4-C472-E061CA370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>
          <a:xfrm>
            <a:off x="372965" y="6457802"/>
            <a:ext cx="2741612" cy="162224"/>
          </a:xfrm>
          <a:prstGeom prst="rect">
            <a:avLst/>
          </a:prstGeom>
        </p:spPr>
        <p:txBody>
          <a:bodyPr vert="horz" wrap="square" lIns="0" tIns="635" rIns="0" bIns="0" rtlCol="0" anchor="ctr">
            <a:spAutoFit/>
          </a:bodyPr>
          <a:lstStyle/>
          <a:p>
            <a:pPr marL="38089" marR="0" lvl="0" indent="0" algn="l" defTabSz="914126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50" b="0" i="0" u="none" strike="noStrike" kern="0" cap="none" spc="-25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38089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1050" b="0" i="0" u="none" strike="noStrike" kern="0" cap="none" spc="-25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604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502ED-53C3-530C-93BC-FCFF01BE6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>
            <a:extLst>
              <a:ext uri="{FF2B5EF4-FFF2-40B4-BE49-F238E27FC236}">
                <a16:creationId xmlns:a16="http://schemas.microsoft.com/office/drawing/2014/main" id="{C3170DA6-787A-0891-48B6-427B34428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65" y="630475"/>
            <a:ext cx="11449050" cy="535531"/>
          </a:xfrm>
        </p:spPr>
        <p:txBody>
          <a:bodyPr/>
          <a:lstStyle/>
          <a:p>
            <a:r>
              <a:rPr lang="en-US" dirty="0"/>
              <a:t>Id Mobile App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655F2-E776-8A06-54CF-B1C2213A92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©2026 UNITED STATES POSTAL SERVICE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15CCA-8649-A69A-010B-EC8C165F47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89141F-8C51-3940-8E11-BEEF26934FF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B76BA277-D8BA-33A1-266F-4C37A2495D4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70365" y="136526"/>
            <a:ext cx="3752107" cy="245003"/>
          </a:xfrm>
        </p:spPr>
        <p:txBody>
          <a:bodyPr/>
          <a:lstStyle/>
          <a:p>
            <a:r>
              <a:rPr lang="en-US"/>
              <a:t>ADDED VALUE</a:t>
            </a:r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FCD09A34-FC38-2261-D6F8-C2D2A48B8770}"/>
              </a:ext>
            </a:extLst>
          </p:cNvPr>
          <p:cNvSpPr txBox="1"/>
          <p:nvPr/>
        </p:nvSpPr>
        <p:spPr>
          <a:xfrm>
            <a:off x="5336807" y="6255934"/>
            <a:ext cx="4511692" cy="6939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50000"/>
              </a:lnSpc>
              <a:spcBef>
                <a:spcPts val="500"/>
              </a:spcBef>
              <a:spcAft>
                <a:spcPts val="500"/>
              </a:spcAft>
              <a:defRPr/>
            </a:pPr>
            <a:br>
              <a:rPr lang="en-US" sz="900" kern="1600" spc="-30">
                <a:latin typeface="Arial" panose="020B0604020202020204"/>
              </a:rPr>
            </a:br>
            <a:r>
              <a:rPr lang="en-US" sz="900" kern="1600" spc="-30" baseline="30000">
                <a:solidFill>
                  <a:schemeClr val="accent3"/>
                </a:solidFill>
                <a:latin typeface="Arial" panose="020B0604020202020204"/>
              </a:rPr>
              <a:t>1</a:t>
            </a:r>
            <a:r>
              <a:rPr lang="en-US" sz="900" kern="1600" spc="-30">
                <a:solidFill>
                  <a:schemeClr val="accent3"/>
                </a:solidFill>
                <a:latin typeface="Arial" panose="020B0604020202020204"/>
              </a:rPr>
              <a:t>I</a:t>
            </a:r>
            <a:r>
              <a:rPr lang="en-US" sz="900" kern="1600" spc="-30">
                <a:solidFill>
                  <a:srgbClr val="4D4D4D"/>
                </a:solidFill>
                <a:latin typeface="Arial" panose="020B0604020202020204"/>
              </a:rPr>
              <a:t>nternal Data as of December 31, 2025</a:t>
            </a:r>
          </a:p>
          <a:p>
            <a:pPr algn="r">
              <a:lnSpc>
                <a:spcPct val="5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900" kern="1600" spc="-30" baseline="30000">
                <a:solidFill>
                  <a:srgbClr val="4D4D4D"/>
                </a:solidFill>
                <a:latin typeface="Arial" panose="020B0604020202020204"/>
              </a:rPr>
              <a:t>2</a:t>
            </a:r>
            <a:r>
              <a:rPr lang="en-US" sz="900" kern="1600" spc="-30">
                <a:solidFill>
                  <a:srgbClr val="4D4D4D"/>
                </a:solidFill>
              </a:rPr>
              <a:t>Internal Data December 1, 2026 - December 31, 2025</a:t>
            </a:r>
          </a:p>
          <a:p>
            <a:pPr algn="r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defRPr/>
            </a:pPr>
            <a:endParaRPr lang="en-US" sz="900" kern="1600" spc="-30">
              <a:latin typeface="Arial" panose="020B0604020202020204"/>
            </a:endParaRPr>
          </a:p>
        </p:txBody>
      </p:sp>
      <p:pic>
        <p:nvPicPr>
          <p:cNvPr id="19" name="Picture Placeholder 17" descr="A person looking at her phone&#10;&#10;Description automatically generated with medium confidence">
            <a:extLst>
              <a:ext uri="{FF2B5EF4-FFF2-40B4-BE49-F238E27FC236}">
                <a16:creationId xmlns:a16="http://schemas.microsoft.com/office/drawing/2014/main" id="{EF23CFE5-9627-FE20-3B1F-A0D5EB9578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" t="16416" r="14144" b="1606"/>
          <a:stretch>
            <a:fillRect/>
          </a:stretch>
        </p:blipFill>
        <p:spPr>
          <a:xfrm>
            <a:off x="6474102" y="1"/>
            <a:ext cx="5722689" cy="61252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534126-BA44-2ECD-9B8A-96FBC280B9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" r="83629" b="172"/>
          <a:stretch/>
        </p:blipFill>
        <p:spPr>
          <a:xfrm>
            <a:off x="6390634" y="-1"/>
            <a:ext cx="5825639" cy="6154897"/>
          </a:xfrm>
          <a:prstGeom prst="rect">
            <a:avLst/>
          </a:prstGeom>
        </p:spPr>
      </p:pic>
      <p:pic>
        <p:nvPicPr>
          <p:cNvPr id="62" name="Picture 2" descr="Graphical user interface, text, application&#10;&#10;AI-generated content may be incorrect.">
            <a:extLst>
              <a:ext uri="{FF2B5EF4-FFF2-40B4-BE49-F238E27FC236}">
                <a16:creationId xmlns:a16="http://schemas.microsoft.com/office/drawing/2014/main" id="{3A3B47A9-0F6F-D411-B497-778931800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280" y="436526"/>
            <a:ext cx="2659015" cy="39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07AC494D-5820-9D41-7754-EE013596D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877" y="427157"/>
            <a:ext cx="2659015" cy="39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A close-up of a cell phone&#10;&#10;AI-generated content may be incorrect.">
            <a:extLst>
              <a:ext uri="{FF2B5EF4-FFF2-40B4-BE49-F238E27FC236}">
                <a16:creationId xmlns:a16="http://schemas.microsoft.com/office/drawing/2014/main" id="{5A97B588-3F3B-7A40-D05C-CDFE5CA71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21" y="436526"/>
            <a:ext cx="2659015" cy="39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F508D9C-FBF7-22E8-725F-D75C7BEC8A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4381" y="4755498"/>
            <a:ext cx="4183704" cy="989927"/>
          </a:xfrm>
          <a:prstGeom prst="rect">
            <a:avLst/>
          </a:prstGeom>
        </p:spPr>
      </p:pic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0D2538F7-34E6-093F-33BC-49F19DB3C450}"/>
              </a:ext>
            </a:extLst>
          </p:cNvPr>
          <p:cNvGraphicFramePr>
            <a:graphicFrameLocks/>
          </p:cNvGraphicFramePr>
          <p:nvPr/>
        </p:nvGraphicFramePr>
        <p:xfrm>
          <a:off x="3594665" y="2361025"/>
          <a:ext cx="3080522" cy="3865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id="{DA700A86-B7D4-A814-5393-265716F4BCFD}"/>
              </a:ext>
            </a:extLst>
          </p:cNvPr>
          <p:cNvGrpSpPr/>
          <p:nvPr/>
        </p:nvGrpSpPr>
        <p:grpSpPr>
          <a:xfrm>
            <a:off x="629857" y="2250624"/>
            <a:ext cx="2157844" cy="731033"/>
            <a:chOff x="2870194" y="1788503"/>
            <a:chExt cx="2157844" cy="73103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B15710-8719-A213-FF6D-1956BF3787FD}"/>
                </a:ext>
              </a:extLst>
            </p:cNvPr>
            <p:cNvSpPr txBox="1"/>
            <p:nvPr/>
          </p:nvSpPr>
          <p:spPr>
            <a:xfrm>
              <a:off x="2871582" y="1788503"/>
              <a:ext cx="2040291" cy="46166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 defTabSz="913852">
                <a:defRPr/>
              </a:pPr>
              <a:r>
                <a:rPr lang="en-US" sz="2400" b="1" i="1">
                  <a:cs typeface="Arial"/>
                </a:rPr>
                <a:t>421,487</a:t>
              </a:r>
              <a:r>
                <a:rPr lang="en-US" sz="2400" b="1" i="1" baseline="30000">
                  <a:cs typeface="Arial"/>
                </a:rPr>
                <a:t>1</a:t>
              </a:r>
              <a:endParaRPr lang="en-US" baseline="30000">
                <a:cs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8F06D07-BCD1-7C49-EE83-0B1E0B3CDA2B}"/>
                </a:ext>
              </a:extLst>
            </p:cNvPr>
            <p:cNvSpPr txBox="1"/>
            <p:nvPr/>
          </p:nvSpPr>
          <p:spPr>
            <a:xfrm>
              <a:off x="2870194" y="2211759"/>
              <a:ext cx="2043067" cy="30777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 defTabSz="913852">
                <a:defRPr/>
              </a:pPr>
              <a:r>
                <a:rPr lang="en-US" sz="1400">
                  <a:solidFill>
                    <a:schemeClr val="tx2"/>
                  </a:solidFill>
                </a:rPr>
                <a:t>Total App Users</a:t>
              </a:r>
              <a:endParaRPr lang="en-US">
                <a:solidFill>
                  <a:schemeClr val="tx2"/>
                </a:solidFill>
                <a:cs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55FCEDF-2F62-9AB3-681F-518805464027}"/>
                </a:ext>
              </a:extLst>
            </p:cNvPr>
            <p:cNvSpPr txBox="1"/>
            <p:nvPr/>
          </p:nvSpPr>
          <p:spPr>
            <a:xfrm>
              <a:off x="4405666" y="2045185"/>
              <a:ext cx="622372" cy="2616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 defTabSz="913852">
                <a:defRPr/>
              </a:pPr>
              <a:endParaRPr lang="en-US" sz="1100" i="1" kern="1600" spc="-30">
                <a:solidFill>
                  <a:schemeClr val="accent2"/>
                </a:solidFill>
                <a:cs typeface="Arial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61F2362-9E6A-51B4-421D-7E7FB1DB460A}"/>
              </a:ext>
            </a:extLst>
          </p:cNvPr>
          <p:cNvGrpSpPr/>
          <p:nvPr/>
        </p:nvGrpSpPr>
        <p:grpSpPr>
          <a:xfrm>
            <a:off x="3637316" y="2250624"/>
            <a:ext cx="2331565" cy="746959"/>
            <a:chOff x="3039103" y="1686545"/>
            <a:chExt cx="2331565" cy="746959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6AE4FA-9988-C3FF-F566-438B1132D5CC}"/>
                </a:ext>
              </a:extLst>
            </p:cNvPr>
            <p:cNvSpPr txBox="1"/>
            <p:nvPr/>
          </p:nvSpPr>
          <p:spPr>
            <a:xfrm>
              <a:off x="3040491" y="1686545"/>
              <a:ext cx="2040291" cy="46166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 defTabSz="913852">
                <a:defRPr/>
              </a:pPr>
              <a:r>
                <a:rPr lang="en-US" sz="2400" b="1" i="1">
                  <a:cs typeface="Arial"/>
                </a:rPr>
                <a:t>75,944</a:t>
              </a:r>
              <a:r>
                <a:rPr lang="en-US" sz="2400" b="1" i="1" baseline="30000">
                  <a:cs typeface="Arial"/>
                </a:rPr>
                <a:t>1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CC623A7-C1A1-5E03-C405-B494FBC075CB}"/>
                </a:ext>
              </a:extLst>
            </p:cNvPr>
            <p:cNvSpPr txBox="1"/>
            <p:nvPr/>
          </p:nvSpPr>
          <p:spPr>
            <a:xfrm>
              <a:off x="3039103" y="2125727"/>
              <a:ext cx="2043067" cy="30777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 defTabSz="913852">
                <a:defRPr/>
              </a:pPr>
              <a:r>
                <a:rPr lang="en-US" sz="1400">
                  <a:solidFill>
                    <a:schemeClr val="tx2"/>
                  </a:solidFill>
                </a:rPr>
                <a:t>New ID Users from App</a:t>
              </a:r>
              <a:endParaRPr lang="en-US">
                <a:solidFill>
                  <a:schemeClr val="tx2"/>
                </a:solidFill>
                <a:cs typeface="Arial" panose="020B0604020202020204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129B7F8-1139-117E-56AA-9F9817438BA3}"/>
                </a:ext>
              </a:extLst>
            </p:cNvPr>
            <p:cNvSpPr txBox="1"/>
            <p:nvPr/>
          </p:nvSpPr>
          <p:spPr>
            <a:xfrm>
              <a:off x="4405665" y="2045185"/>
              <a:ext cx="965003" cy="2616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 defTabSz="913852">
                <a:defRPr/>
              </a:pPr>
              <a:endParaRPr lang="en-US" sz="1100" i="1" kern="1600" spc="-30">
                <a:solidFill>
                  <a:schemeClr val="accent2"/>
                </a:solidFill>
                <a:cs typeface="Arial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E090B43-2E66-FB81-9DD1-6143F5E70120}"/>
              </a:ext>
            </a:extLst>
          </p:cNvPr>
          <p:cNvGrpSpPr/>
          <p:nvPr/>
        </p:nvGrpSpPr>
        <p:grpSpPr>
          <a:xfrm>
            <a:off x="460463" y="3166466"/>
            <a:ext cx="2496632" cy="760744"/>
            <a:chOff x="2930896" y="1623029"/>
            <a:chExt cx="2496632" cy="760744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F3807DD-9B09-9D63-6ECC-EB8F98FBA268}"/>
                </a:ext>
              </a:extLst>
            </p:cNvPr>
            <p:cNvSpPr txBox="1"/>
            <p:nvPr/>
          </p:nvSpPr>
          <p:spPr>
            <a:xfrm>
              <a:off x="3121641" y="1623029"/>
              <a:ext cx="2040291" cy="46166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 defTabSz="913852">
                <a:defRPr/>
              </a:pPr>
              <a:r>
                <a:rPr lang="en-US" sz="2400" b="1" i="1">
                  <a:cs typeface="Arial"/>
                </a:rPr>
                <a:t>3.7M</a:t>
              </a:r>
              <a:r>
                <a:rPr lang="en-US" sz="2400" b="1" i="1" baseline="30000">
                  <a:cs typeface="Arial"/>
                </a:rPr>
                <a:t>1</a:t>
              </a:r>
              <a:endParaRPr lang="en-US" baseline="30000">
                <a:cs typeface="Arial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53DEAC4-F344-2A8D-2B32-215D71432339}"/>
                </a:ext>
              </a:extLst>
            </p:cNvPr>
            <p:cNvSpPr txBox="1"/>
            <p:nvPr/>
          </p:nvSpPr>
          <p:spPr>
            <a:xfrm>
              <a:off x="2930896" y="2075996"/>
              <a:ext cx="2421780" cy="30777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 defTabSz="913852">
                <a:defRPr/>
              </a:pPr>
              <a:r>
                <a:rPr lang="en-US" sz="1400">
                  <a:solidFill>
                    <a:schemeClr val="tx2"/>
                  </a:solidFill>
                </a:rPr>
                <a:t>Mobile Logins</a:t>
              </a:r>
              <a:endParaRPr lang="en-US">
                <a:solidFill>
                  <a:schemeClr val="tx2"/>
                </a:solidFill>
                <a:cs typeface="Arial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EA63C3B-4705-2C2A-3FFA-4A375D89969B}"/>
                </a:ext>
              </a:extLst>
            </p:cNvPr>
            <p:cNvSpPr txBox="1"/>
            <p:nvPr/>
          </p:nvSpPr>
          <p:spPr>
            <a:xfrm>
              <a:off x="4405665" y="2045185"/>
              <a:ext cx="1021863" cy="2616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 defTabSz="913852">
                <a:defRPr/>
              </a:pPr>
              <a:endParaRPr lang="en-US" sz="1100" i="1">
                <a:solidFill>
                  <a:schemeClr val="accent2"/>
                </a:solidFill>
                <a:cs typeface="Arial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411F858-B1F4-25F6-0B87-B3DA1C51100A}"/>
              </a:ext>
            </a:extLst>
          </p:cNvPr>
          <p:cNvGrpSpPr/>
          <p:nvPr/>
        </p:nvGrpSpPr>
        <p:grpSpPr>
          <a:xfrm>
            <a:off x="293061" y="4112019"/>
            <a:ext cx="2831437" cy="797368"/>
            <a:chOff x="2539231" y="1685181"/>
            <a:chExt cx="2831437" cy="797368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2D8906A-1606-4A86-D18E-DA1212025426}"/>
                </a:ext>
              </a:extLst>
            </p:cNvPr>
            <p:cNvSpPr txBox="1"/>
            <p:nvPr/>
          </p:nvSpPr>
          <p:spPr>
            <a:xfrm>
              <a:off x="2901350" y="1685181"/>
              <a:ext cx="2040291" cy="46166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 defTabSz="913852">
                <a:defRPr/>
              </a:pPr>
              <a:r>
                <a:rPr lang="en-US" sz="2400" b="1" i="1">
                  <a:cs typeface="Arial"/>
                </a:rPr>
                <a:t>164,758</a:t>
              </a:r>
              <a:r>
                <a:rPr lang="en-US" sz="2400" b="1" i="1" baseline="30000">
                  <a:cs typeface="Arial"/>
                </a:rPr>
                <a:t>2</a:t>
              </a:r>
              <a:endParaRPr lang="en-US" baseline="30000">
                <a:cs typeface="Arial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5D39B18-B87A-4157-2A88-3E29CF604AE2}"/>
                </a:ext>
              </a:extLst>
            </p:cNvPr>
            <p:cNvSpPr txBox="1"/>
            <p:nvPr/>
          </p:nvSpPr>
          <p:spPr>
            <a:xfrm>
              <a:off x="2539231" y="2174772"/>
              <a:ext cx="2764529" cy="30777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 defTabSz="913852">
                <a:defRPr/>
              </a:pPr>
              <a:r>
                <a:rPr lang="en-US" sz="1400">
                  <a:solidFill>
                    <a:schemeClr val="tx2"/>
                  </a:solidFill>
                </a:rPr>
                <a:t>Active Users</a:t>
              </a:r>
              <a:endParaRPr lang="en-US">
                <a:solidFill>
                  <a:schemeClr val="tx2"/>
                </a:solidFill>
                <a:cs typeface="Arial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70DC486-4529-5091-A78E-3035804EE4D4}"/>
                </a:ext>
              </a:extLst>
            </p:cNvPr>
            <p:cNvSpPr txBox="1"/>
            <p:nvPr/>
          </p:nvSpPr>
          <p:spPr>
            <a:xfrm>
              <a:off x="4405665" y="2045185"/>
              <a:ext cx="965003" cy="2616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 defTabSz="913852">
                <a:defRPr/>
              </a:pPr>
              <a:endParaRPr lang="en-US" sz="1100" i="1">
                <a:solidFill>
                  <a:schemeClr val="accent2"/>
                </a:solidFill>
                <a:cs typeface="Arial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AB7A499-5EF4-4DF9-8BC5-743491C0678F}"/>
              </a:ext>
            </a:extLst>
          </p:cNvPr>
          <p:cNvGrpSpPr/>
          <p:nvPr/>
        </p:nvGrpSpPr>
        <p:grpSpPr>
          <a:xfrm>
            <a:off x="401804" y="5050654"/>
            <a:ext cx="2764529" cy="748323"/>
            <a:chOff x="437410" y="2254471"/>
            <a:chExt cx="2316120" cy="748323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124BA9F-F1C8-EB6D-C859-F7F711007865}"/>
                </a:ext>
              </a:extLst>
            </p:cNvPr>
            <p:cNvGrpSpPr/>
            <p:nvPr/>
          </p:nvGrpSpPr>
          <p:grpSpPr>
            <a:xfrm>
              <a:off x="437410" y="2254471"/>
              <a:ext cx="2316120" cy="748323"/>
              <a:chOff x="3054548" y="1685181"/>
              <a:chExt cx="2316120" cy="748323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CE861A-81DD-2815-C4B7-8F0534C406F0}"/>
                  </a:ext>
                </a:extLst>
              </p:cNvPr>
              <p:cNvSpPr txBox="1"/>
              <p:nvPr/>
            </p:nvSpPr>
            <p:spPr>
              <a:xfrm>
                <a:off x="3055936" y="1685181"/>
                <a:ext cx="2040291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 defTabSz="913852">
                  <a:defRPr/>
                </a:pPr>
                <a:r>
                  <a:rPr lang="en-US" sz="2400" b="1" i="1">
                    <a:cs typeface="Arial"/>
                  </a:rPr>
                  <a:t>4</a:t>
                </a:r>
                <a:r>
                  <a:rPr lang="en-US" sz="2400" b="1" i="1" baseline="30000">
                    <a:cs typeface="Arial"/>
                  </a:rPr>
                  <a:t>1</a:t>
                </a:r>
                <a:endParaRPr lang="en-US" sz="2400" b="1" i="1" baseline="30000">
                  <a:solidFill>
                    <a:schemeClr val="accent2"/>
                  </a:solidFill>
                  <a:cs typeface="Arial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0B12E73-1ACF-CA57-5DEE-F153866E2A02}"/>
                  </a:ext>
                </a:extLst>
              </p:cNvPr>
              <p:cNvSpPr txBox="1"/>
              <p:nvPr/>
            </p:nvSpPr>
            <p:spPr>
              <a:xfrm>
                <a:off x="3054548" y="2125727"/>
                <a:ext cx="2043067" cy="30777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 defTabSz="913852">
                  <a:defRPr/>
                </a:pPr>
                <a:r>
                  <a:rPr lang="en-US" sz="1400">
                    <a:solidFill>
                      <a:schemeClr val="tx2"/>
                    </a:solidFill>
                  </a:rPr>
                  <a:t>Avg. All Time App Rating</a:t>
                </a:r>
                <a:endParaRPr lang="en-US">
                  <a:solidFill>
                    <a:schemeClr val="tx2"/>
                  </a:solidFill>
                  <a:cs typeface="Arial" panose="020B0604020202020204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1DB882C-AE08-01CF-41CF-7EBE36B4DAB4}"/>
                  </a:ext>
                </a:extLst>
              </p:cNvPr>
              <p:cNvSpPr txBox="1"/>
              <p:nvPr/>
            </p:nvSpPr>
            <p:spPr>
              <a:xfrm>
                <a:off x="4405665" y="2045185"/>
                <a:ext cx="965003" cy="2616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 defTabSz="913852">
                  <a:defRPr/>
                </a:pPr>
                <a:endParaRPr lang="en-US" sz="1100" i="1" kern="1600" spc="-30">
                  <a:solidFill>
                    <a:schemeClr val="accent2"/>
                  </a:solidFill>
                  <a:cs typeface="Arial"/>
                </a:endParaRPr>
              </a:p>
            </p:txBody>
          </p:sp>
        </p:grpSp>
        <p:sp>
          <p:nvSpPr>
            <p:cNvPr id="59" name="Star: 5 Points 58">
              <a:extLst>
                <a:ext uri="{FF2B5EF4-FFF2-40B4-BE49-F238E27FC236}">
                  <a16:creationId xmlns:a16="http://schemas.microsoft.com/office/drawing/2014/main" id="{F57B3688-DCFB-9016-23BC-87CD4E99427C}"/>
                </a:ext>
              </a:extLst>
            </p:cNvPr>
            <p:cNvSpPr/>
            <p:nvPr/>
          </p:nvSpPr>
          <p:spPr>
            <a:xfrm>
              <a:off x="1670699" y="2402222"/>
              <a:ext cx="186583" cy="210065"/>
            </a:xfrm>
            <a:prstGeom prst="star5">
              <a:avLst/>
            </a:prstGeom>
            <a:solidFill>
              <a:srgbClr val="003865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0" tIns="45720" rIns="91440" bIns="45720" rtlCol="0" anchor="t">
              <a:noAutofit/>
            </a:bodyPr>
            <a:lstStyle/>
            <a:p>
              <a:pPr algn="l">
                <a:lnSpc>
                  <a:spcPct val="107000"/>
                </a:lnSpc>
                <a:spcBef>
                  <a:spcPts val="500"/>
                </a:spcBef>
                <a:spcAft>
                  <a:spcPts val="500"/>
                </a:spcAft>
              </a:pPr>
              <a:endParaRPr lang="en-US" sz="1600" b="1" kern="1600" spc="-30">
                <a:cs typeface="Arial"/>
              </a:endParaRPr>
            </a:p>
          </p:txBody>
        </p:sp>
      </p:grp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46625898-B17C-C9D0-5A85-48A2D1393A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0365" y="1196793"/>
            <a:ext cx="6493014" cy="663258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dirty="0"/>
              <a:t>The Informed Delivery Mobile app allows users to view their mail and package updates directly from their mobile device. </a:t>
            </a:r>
          </a:p>
        </p:txBody>
      </p:sp>
    </p:spTree>
    <p:extLst>
      <p:ext uri="{BB962C8B-B14F-4D97-AF65-F5344CB8AC3E}">
        <p14:creationId xmlns:p14="http://schemas.microsoft.com/office/powerpoint/2010/main" val="1395000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90B73-BA10-E5D7-457A-6B7ADA7F6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7">
            <a:extLst>
              <a:ext uri="{FF2B5EF4-FFF2-40B4-BE49-F238E27FC236}">
                <a16:creationId xmlns:a16="http://schemas.microsoft.com/office/drawing/2014/main" id="{69A21D3A-30F8-FE08-1F01-CD924BC71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1" r="18848"/>
          <a:stretch>
            <a:fillRect/>
          </a:stretch>
        </p:blipFill>
        <p:spPr>
          <a:xfrm>
            <a:off x="6754475" y="1"/>
            <a:ext cx="5442316" cy="61252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6C1D0D-669E-C32B-244D-AF7E4076A5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" r="83629" b="172"/>
          <a:stretch/>
        </p:blipFill>
        <p:spPr>
          <a:xfrm>
            <a:off x="6714239" y="0"/>
            <a:ext cx="5477761" cy="6154897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67FDC434-C483-22D6-BAEF-8692652ED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64" y="630475"/>
            <a:ext cx="11449050" cy="535531"/>
          </a:xfrm>
        </p:spPr>
        <p:txBody>
          <a:bodyPr/>
          <a:lstStyle/>
          <a:p>
            <a:r>
              <a:rPr lang="en-US" dirty="0"/>
              <a:t>Mail delivery notification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E63890-DD61-6C5E-05CD-965FE87D20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10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©2026 UNITED STATES POSTAL SERVICE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4EA14F-8709-D4F9-90C7-E4B0B84152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89141F-8C51-3940-8E11-BEEF26934FF8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3FC3015E-AD9A-94D9-14BD-C7F0DB83DE9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70364" y="136526"/>
            <a:ext cx="3752107" cy="245003"/>
          </a:xfrm>
        </p:spPr>
        <p:txBody>
          <a:bodyPr/>
          <a:lstStyle/>
          <a:p>
            <a:r>
              <a:rPr lang="en-US"/>
              <a:t>ADDED VALUE</a:t>
            </a:r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9FECFF9B-D514-F0FD-353D-6A262A5B77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0364" y="1196793"/>
            <a:ext cx="6278328" cy="663258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dirty="0"/>
              <a:t>MDN sends an email notification alerting opted-in users that their daily letter mail has been delivered to their mailbox. ​</a:t>
            </a:r>
            <a:endParaRPr lang="en-US" sz="1600" dirty="0"/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472E0629-48F4-7806-0769-7B74B95986E4}"/>
              </a:ext>
            </a:extLst>
          </p:cNvPr>
          <p:cNvSpPr txBox="1"/>
          <p:nvPr/>
        </p:nvSpPr>
        <p:spPr>
          <a:xfrm>
            <a:off x="5486785" y="6227524"/>
            <a:ext cx="4511692" cy="5261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00" b="0" i="0" u="none" strike="noStrike" kern="1600" cap="none" spc="-30" normalizeH="0" baseline="0" noProof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900" b="0" i="0" u="none" strike="noStrike" kern="1600" cap="none" spc="-30" normalizeH="0" baseline="3000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r>
              <a:rPr kumimoji="0" lang="en-US" sz="900" b="0" i="0" u="none" strike="noStrike" kern="1600" cap="none" spc="-3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Internal Data as of December</a:t>
            </a:r>
            <a:r>
              <a:rPr lang="en-US" sz="900" kern="1600" spc="-30">
                <a:solidFill>
                  <a:srgbClr val="4D4D4D"/>
                </a:solidFill>
                <a:latin typeface="Arial" panose="020B0604020202020204"/>
              </a:rPr>
              <a:t> 31, 2025</a:t>
            </a:r>
            <a:br>
              <a:rPr kumimoji="0" lang="en-US" sz="900" b="0" i="0" u="none" strike="noStrike" kern="1600" cap="none" spc="-30" normalizeH="0" baseline="0" noProof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900" b="0" i="0" u="none" strike="noStrike" kern="1600" cap="none" spc="-30" normalizeH="0" baseline="3000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900" b="0" i="0" u="none" strike="noStrike" kern="1600" cap="none" spc="-3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Internal Data from December 1 – December 31, 202</a:t>
            </a:r>
            <a:r>
              <a:rPr lang="en-US" sz="900" kern="1600" spc="-30">
                <a:solidFill>
                  <a:srgbClr val="4D4D4D"/>
                </a:solidFill>
                <a:latin typeface="Arial" panose="020B0604020202020204"/>
              </a:rPr>
              <a:t>5</a:t>
            </a:r>
            <a:endParaRPr kumimoji="0" lang="en-US" sz="900" b="0" i="0" u="none" strike="noStrike" kern="1600" cap="none" spc="-3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5295237-B142-F0C6-165F-AB6711E57095}"/>
              </a:ext>
            </a:extLst>
          </p:cNvPr>
          <p:cNvSpPr/>
          <p:nvPr/>
        </p:nvSpPr>
        <p:spPr>
          <a:xfrm>
            <a:off x="7399043" y="1021267"/>
            <a:ext cx="4288631" cy="430789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9849625-1C01-B0A3-A397-0DCF8DED7D80}"/>
              </a:ext>
            </a:extLst>
          </p:cNvPr>
          <p:cNvSpPr/>
          <p:nvPr/>
        </p:nvSpPr>
        <p:spPr>
          <a:xfrm>
            <a:off x="8125386" y="833661"/>
            <a:ext cx="2835943" cy="368781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Current Enrollment &amp; Stats</a:t>
            </a:r>
            <a:endParaRPr kumimoji="0" lang="en-US" sz="1050" b="0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A79636-DA80-8C7F-E185-42AD4D0210D6}"/>
              </a:ext>
            </a:extLst>
          </p:cNvPr>
          <p:cNvSpPr txBox="1"/>
          <p:nvPr/>
        </p:nvSpPr>
        <p:spPr>
          <a:xfrm>
            <a:off x="7507886" y="1449612"/>
            <a:ext cx="204029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1,</a:t>
            </a:r>
            <a:r>
              <a:rPr lang="en-US" sz="2400" b="1" i="1">
                <a:solidFill>
                  <a:srgbClr val="333366"/>
                </a:solidFill>
                <a:latin typeface="Arial" panose="020B0604020202020204"/>
                <a:cs typeface="Arial"/>
              </a:rPr>
              <a:t>479,997</a:t>
            </a:r>
            <a:b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</a:br>
            <a:r>
              <a:rPr kumimoji="0" lang="en-US" sz="1100" b="0" i="1" u="none" strike="noStrike" kern="1600" cap="none" spc="-30" normalizeH="0" baseline="0" noProof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+311.6% YoY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333366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F170C3-765D-ACA1-80A6-4574C18C530D}"/>
              </a:ext>
            </a:extLst>
          </p:cNvPr>
          <p:cNvSpPr txBox="1"/>
          <p:nvPr/>
        </p:nvSpPr>
        <p:spPr>
          <a:xfrm>
            <a:off x="7507886" y="2187276"/>
            <a:ext cx="204029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57.4%</a:t>
            </a:r>
            <a:b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</a:b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-11.5% YoY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333366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63C140-3AE9-FB48-0B23-0BC1580013A6}"/>
              </a:ext>
            </a:extLst>
          </p:cNvPr>
          <p:cNvSpPr txBox="1"/>
          <p:nvPr/>
        </p:nvSpPr>
        <p:spPr>
          <a:xfrm>
            <a:off x="7507886" y="2924940"/>
            <a:ext cx="20402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>
                <a:solidFill>
                  <a:srgbClr val="333366"/>
                </a:solidFill>
                <a:latin typeface="Arial" panose="020B0604020202020204"/>
                <a:cs typeface="Arial"/>
              </a:rPr>
              <a:t>20,086,910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333366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42140A-109E-1C4B-2CEA-599BD3925DEC}"/>
              </a:ext>
            </a:extLst>
          </p:cNvPr>
          <p:cNvSpPr txBox="1"/>
          <p:nvPr/>
        </p:nvSpPr>
        <p:spPr>
          <a:xfrm>
            <a:off x="7507886" y="3662604"/>
            <a:ext cx="204029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81.5%</a:t>
            </a:r>
            <a:b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</a:br>
            <a:r>
              <a:rPr lang="en-US" sz="1100" i="1">
                <a:solidFill>
                  <a:srgbClr val="333366"/>
                </a:solidFill>
                <a:latin typeface="Arial" panose="020B0604020202020204"/>
                <a:cs typeface="Arial"/>
              </a:rPr>
              <a:t>-3.7</a:t>
            </a: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% MoM</a:t>
            </a:r>
            <a:endParaRPr kumimoji="0" lang="en-US" sz="1100" b="1" i="1" u="none" strike="noStrike" kern="1200" cap="none" spc="0" normalizeH="0" baseline="0" noProof="0">
              <a:ln>
                <a:noFill/>
              </a:ln>
              <a:solidFill>
                <a:srgbClr val="333366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27F4D7-3F4F-0409-650F-0ECE12DCF176}"/>
              </a:ext>
            </a:extLst>
          </p:cNvPr>
          <p:cNvSpPr txBox="1"/>
          <p:nvPr/>
        </p:nvSpPr>
        <p:spPr>
          <a:xfrm>
            <a:off x="9486514" y="1595806"/>
            <a:ext cx="20430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Users Opted-In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440D16-646A-A909-51A9-CD0706ABEAB4}"/>
              </a:ext>
            </a:extLst>
          </p:cNvPr>
          <p:cNvSpPr txBox="1"/>
          <p:nvPr/>
        </p:nvSpPr>
        <p:spPr>
          <a:xfrm>
            <a:off x="9486514" y="2241138"/>
            <a:ext cx="20430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Email Open Rate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573072-3F06-A374-9931-979984369428}"/>
              </a:ext>
            </a:extLst>
          </p:cNvPr>
          <p:cNvSpPr txBox="1"/>
          <p:nvPr/>
        </p:nvSpPr>
        <p:spPr>
          <a:xfrm>
            <a:off x="9486514" y="2945946"/>
            <a:ext cx="28353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Emails Sent in Dec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372720-05E0-A30F-C4F2-F0489C86D67D}"/>
              </a:ext>
            </a:extLst>
          </p:cNvPr>
          <p:cNvSpPr txBox="1"/>
          <p:nvPr/>
        </p:nvSpPr>
        <p:spPr>
          <a:xfrm>
            <a:off x="9486514" y="3531802"/>
            <a:ext cx="28353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Say Email Arrived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 Time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6F67D4-2462-4A2D-D94F-43625517E208}"/>
              </a:ext>
            </a:extLst>
          </p:cNvPr>
          <p:cNvSpPr txBox="1"/>
          <p:nvPr/>
        </p:nvSpPr>
        <p:spPr>
          <a:xfrm>
            <a:off x="7507886" y="4400270"/>
            <a:ext cx="204029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>
                <a:solidFill>
                  <a:srgbClr val="333366"/>
                </a:solidFill>
                <a:latin typeface="Arial" panose="020B0604020202020204"/>
                <a:cs typeface="Arial"/>
              </a:rPr>
              <a:t>~18 min</a:t>
            </a:r>
            <a:b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</a:br>
            <a:r>
              <a:rPr kumimoji="0" lang="en-US" sz="1100" i="1" u="none" strike="noStrike" kern="1200" cap="none" spc="0" normalizeH="0" baseline="0" noProof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+5.9</a:t>
            </a: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% MoM</a:t>
            </a:r>
            <a:endParaRPr kumimoji="0" lang="en-US" sz="1100" b="1" i="1" u="none" strike="noStrike" kern="1200" cap="none" spc="0" normalizeH="0" baseline="0" noProof="0">
              <a:ln>
                <a:noFill/>
              </a:ln>
              <a:solidFill>
                <a:srgbClr val="333366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B1F3420-E214-4B85-4404-17259AFA0E1C}"/>
              </a:ext>
            </a:extLst>
          </p:cNvPr>
          <p:cNvSpPr txBox="1"/>
          <p:nvPr/>
        </p:nvSpPr>
        <p:spPr>
          <a:xfrm>
            <a:off x="9486514" y="4423354"/>
            <a:ext cx="22011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Average MDN Processing Time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Picture 13" descr="A screen shot of a phone&#10;&#10;AI-generated content may be incorrect.">
            <a:extLst>
              <a:ext uri="{FF2B5EF4-FFF2-40B4-BE49-F238E27FC236}">
                <a16:creationId xmlns:a16="http://schemas.microsoft.com/office/drawing/2014/main" id="{310847CF-DF9C-F3DF-D6DD-77B52BD9C2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364" y="1963682"/>
            <a:ext cx="2550403" cy="37149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5B6C7F-EB48-B73D-4907-BB4FB237C460}"/>
              </a:ext>
            </a:extLst>
          </p:cNvPr>
          <p:cNvSpPr txBox="1"/>
          <p:nvPr/>
        </p:nvSpPr>
        <p:spPr>
          <a:xfrm>
            <a:off x="647406" y="5725465"/>
            <a:ext cx="1996318" cy="2756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600" cap="none" spc="-3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Mockup of MDN Email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3CB7B6-4F7D-140E-BF34-957BF7B061EA}"/>
              </a:ext>
            </a:extLst>
          </p:cNvPr>
          <p:cNvSpPr txBox="1"/>
          <p:nvPr/>
        </p:nvSpPr>
        <p:spPr>
          <a:xfrm>
            <a:off x="3441209" y="5673164"/>
            <a:ext cx="1996318" cy="2756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600" cap="none" spc="-3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Mockup of ID Settings Page</a:t>
            </a:r>
          </a:p>
        </p:txBody>
      </p:sp>
      <p:pic>
        <p:nvPicPr>
          <p:cNvPr id="1026" name="Picture 2" descr="A screen shot of a phone&#10;&#10;AI-generated content may be incorrect.">
            <a:extLst>
              <a:ext uri="{FF2B5EF4-FFF2-40B4-BE49-F238E27FC236}">
                <a16:creationId xmlns:a16="http://schemas.microsoft.com/office/drawing/2014/main" id="{CFBBB1F2-8123-DDD5-0F20-F8A919017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307" y="2057595"/>
            <a:ext cx="2550403" cy="352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283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39A0EF4-B6F2-5DC8-7E56-64BAF15A6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0473" y="11616"/>
            <a:ext cx="5176747" cy="6858000"/>
          </a:xfrm>
          <a:prstGeom prst="rect">
            <a:avLst/>
          </a:prstGeom>
          <a:solidFill>
            <a:srgbClr val="C1D5EF"/>
          </a:solidFill>
        </p:spPr>
        <p:txBody>
          <a:bodyPr wrap="square" rtlCol="0" anchor="t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600" cap="none" spc="-3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0330" y="6201154"/>
            <a:ext cx="11448415" cy="0"/>
          </a:xfrm>
          <a:custGeom>
            <a:avLst/>
            <a:gdLst/>
            <a:ahLst/>
            <a:cxnLst/>
            <a:rect l="l" t="t" r="r" b="b"/>
            <a:pathLst>
              <a:path w="11448415">
                <a:moveTo>
                  <a:pt x="0" y="0"/>
                </a:moveTo>
                <a:lnTo>
                  <a:pt x="11448288" y="0"/>
                </a:lnTo>
              </a:path>
            </a:pathLst>
          </a:custGeom>
          <a:ln w="12700">
            <a:solidFill>
              <a:srgbClr val="DA281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61542" y="5887498"/>
            <a:ext cx="4770754" cy="94834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/>
          <a:p>
            <a:pPr>
              <a:lnSpc>
                <a:spcPct val="66245"/>
              </a:lnSpc>
              <a:defRPr/>
            </a:pPr>
            <a:r>
              <a:rPr lang="en-US" sz="900" kern="0" baseline="30000" dirty="0">
                <a:solidFill>
                  <a:srgbClr val="4D4D4D"/>
                </a:solidFill>
                <a:latin typeface="Arial"/>
                <a:cs typeface="Arial"/>
              </a:rPr>
              <a:t>1</a:t>
            </a:r>
            <a:r>
              <a:rPr lang="en-US" sz="900" kern="0" dirty="0">
                <a:solidFill>
                  <a:srgbClr val="4D4D4D"/>
                </a:solidFill>
                <a:latin typeface="Arial"/>
                <a:cs typeface="Arial"/>
              </a:rPr>
              <a:t>Informed Delivery Feature Google Analytics Data December 31</a:t>
            </a:r>
            <a:r>
              <a:rPr kumimoji="0" lang="en-US" sz="900" b="0" i="0" u="none" strike="noStrike" kern="0" cap="none" spc="-2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,</a:t>
            </a:r>
            <a:r>
              <a:rPr kumimoji="0" lang="en-US" sz="900" b="0" i="0" u="none" strike="noStrike" kern="0" cap="none" spc="-25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sz="900" kern="0" spc="-20" dirty="0">
                <a:solidFill>
                  <a:srgbClr val="4D4D4D"/>
                </a:solidFill>
                <a:latin typeface="Arial"/>
                <a:cs typeface="Arial"/>
              </a:rPr>
              <a:t>2025</a:t>
            </a:r>
            <a:endParaRPr lang="en-US" sz="9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61542" y="6026403"/>
            <a:ext cx="4808855" cy="151323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38100">
              <a:spcBef>
                <a:spcPts val="100"/>
              </a:spcBef>
              <a:defRPr/>
            </a:pPr>
            <a:r>
              <a:rPr lang="en-US" sz="900" kern="0" baseline="30000" dirty="0">
                <a:solidFill>
                  <a:srgbClr val="4D4D4D"/>
                </a:solidFill>
                <a:latin typeface="Arial"/>
                <a:cs typeface="Arial"/>
              </a:rPr>
              <a:t>2</a:t>
            </a:r>
            <a:r>
              <a:rPr lang="en-US" sz="900" kern="0" dirty="0">
                <a:solidFill>
                  <a:srgbClr val="4D4D4D"/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Website Traffic Benchmarks by Industry</a:t>
            </a:r>
            <a:endParaRPr lang="en-US" sz="900" u="sng" kern="0" dirty="0">
              <a:solidFill>
                <a:srgbClr val="007BDD"/>
              </a:solidFill>
              <a:uFill>
                <a:solidFill>
                  <a:srgbClr val="007BDD"/>
                </a:solidFill>
              </a:uFill>
              <a:latin typeface="Arial"/>
              <a:cs typeface="Arial"/>
            </a:endParaRPr>
          </a:p>
        </p:txBody>
      </p:sp>
      <p:sp>
        <p:nvSpPr>
          <p:cNvPr id="11" name="object 11" descr="On average, users spend more time on the Informed Delivery® dashboard than the average time spent on-page for 10+ industries."/>
          <p:cNvSpPr txBox="1">
            <a:spLocks noGrp="1"/>
          </p:cNvSpPr>
          <p:nvPr>
            <p:ph type="title"/>
          </p:nvPr>
        </p:nvSpPr>
        <p:spPr>
          <a:xfrm>
            <a:off x="361542" y="1557234"/>
            <a:ext cx="4406854" cy="3395801"/>
          </a:xfrm>
          <a:prstGeom prst="rect">
            <a:avLst/>
          </a:prstGeom>
        </p:spPr>
        <p:txBody>
          <a:bodyPr vert="horz" wrap="square" lIns="91440" tIns="132080" rIns="0" bIns="0" rtlCol="0">
            <a:spAutoFit/>
          </a:bodyPr>
          <a:lstStyle/>
          <a:p>
            <a:pPr marL="12700" marR="22860" algn="l">
              <a:spcBef>
                <a:spcPts val="1040"/>
              </a:spcBef>
            </a:pPr>
            <a:r>
              <a:rPr lang="en-US">
                <a:solidFill>
                  <a:srgbClr val="004A86"/>
                </a:solidFill>
              </a:rPr>
              <a:t>On average, u</a:t>
            </a:r>
            <a:r>
              <a:rPr>
                <a:solidFill>
                  <a:srgbClr val="004A86"/>
                </a:solidFill>
              </a:rPr>
              <a:t>sers spend more </a:t>
            </a:r>
            <a:r>
              <a:rPr lang="en-US">
                <a:solidFill>
                  <a:srgbClr val="004A86"/>
                </a:solidFill>
              </a:rPr>
              <a:t>time</a:t>
            </a:r>
            <a:r>
              <a:rPr>
                <a:solidFill>
                  <a:srgbClr val="004A86"/>
                </a:solidFill>
              </a:rPr>
              <a:t> on the Informed Delivery</a:t>
            </a:r>
            <a:r>
              <a:rPr lang="en-US" baseline="30000"/>
              <a:t>®</a:t>
            </a:r>
            <a:r>
              <a:rPr>
                <a:solidFill>
                  <a:srgbClr val="004A86"/>
                </a:solidFill>
              </a:rPr>
              <a:t> dashboard </a:t>
            </a:r>
            <a:r>
              <a:rPr sz="2800" b="0">
                <a:solidFill>
                  <a:srgbClr val="004A86"/>
                </a:solidFill>
              </a:rPr>
              <a:t>than the </a:t>
            </a:r>
            <a:r>
              <a:rPr lang="en-US" sz="2800" b="0">
                <a:solidFill>
                  <a:srgbClr val="004A86"/>
                </a:solidFill>
              </a:rPr>
              <a:t>median</a:t>
            </a:r>
            <a:r>
              <a:rPr sz="2800" b="0">
                <a:solidFill>
                  <a:srgbClr val="004A86"/>
                </a:solidFill>
              </a:rPr>
              <a:t> time spent on-page for 10+ industries.</a:t>
            </a:r>
          </a:p>
        </p:txBody>
      </p:sp>
      <p:sp>
        <p:nvSpPr>
          <p:cNvPr id="7" name="Content Placeholder 23">
            <a:extLst>
              <a:ext uri="{FF2B5EF4-FFF2-40B4-BE49-F238E27FC236}">
                <a16:creationId xmlns:a16="http://schemas.microsoft.com/office/drawing/2014/main" id="{C35B80EE-0F56-CB28-CA30-4C4312897521}"/>
              </a:ext>
            </a:extLst>
          </p:cNvPr>
          <p:cNvSpPr txBox="1">
            <a:spLocks/>
          </p:cNvSpPr>
          <p:nvPr/>
        </p:nvSpPr>
        <p:spPr>
          <a:xfrm>
            <a:off x="361542" y="136526"/>
            <a:ext cx="3752107" cy="24500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3852" rtl="0" eaLnBrk="1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US" sz="1000" b="0" kern="0" cap="all" spc="1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3852" rtl="0" eaLnBrk="1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799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3852" rtl="0" eaLnBrk="1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3852" rtl="0" eaLnBrk="1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39641" indent="-223771" algn="l" defTabSz="913852" rtl="0" eaLnBrk="1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3092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017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943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86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852" rtl="0" eaLnBrk="1" fontAlgn="auto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0" cap="all" spc="10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Reach engaged users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5C0A8D-3CD0-6F4A-F45D-089C14889723}"/>
              </a:ext>
            </a:extLst>
          </p:cNvPr>
          <p:cNvGrpSpPr/>
          <p:nvPr/>
        </p:nvGrpSpPr>
        <p:grpSpPr>
          <a:xfrm>
            <a:off x="5139584" y="2221221"/>
            <a:ext cx="6255135" cy="2824165"/>
            <a:chOff x="5139584" y="2221221"/>
            <a:chExt cx="6255135" cy="282416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5F718B1-60D4-C830-5F44-8B832CFEA766}"/>
                </a:ext>
              </a:extLst>
            </p:cNvPr>
            <p:cNvGrpSpPr/>
            <p:nvPr/>
          </p:nvGrpSpPr>
          <p:grpSpPr>
            <a:xfrm>
              <a:off x="5764745" y="2329641"/>
              <a:ext cx="5030663" cy="1514685"/>
              <a:chOff x="6094537" y="1143000"/>
              <a:chExt cx="5030663" cy="1514685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704B162-1754-9590-8D19-F3BCE477C7A8}"/>
                  </a:ext>
                </a:extLst>
              </p:cNvPr>
              <p:cNvSpPr txBox="1"/>
              <p:nvPr/>
            </p:nvSpPr>
            <p:spPr>
              <a:xfrm>
                <a:off x="6094537" y="1143000"/>
                <a:ext cx="36590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1" u="none" strike="noStrike" kern="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Average of…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73D51A5-542B-B2D8-D629-2EC5643B00AF}"/>
                  </a:ext>
                </a:extLst>
              </p:cNvPr>
              <p:cNvSpPr txBox="1"/>
              <p:nvPr/>
            </p:nvSpPr>
            <p:spPr>
              <a:xfrm>
                <a:off x="6477000" y="1562603"/>
                <a:ext cx="4648200" cy="93871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>
                  <a:defRPr/>
                </a:pPr>
                <a:r>
                  <a:rPr lang="en-US" sz="5500" b="1" i="1" kern="0">
                    <a:solidFill>
                      <a:srgbClr val="218748"/>
                    </a:solidFill>
                    <a:latin typeface="Arial"/>
                    <a:cs typeface="Arial"/>
                  </a:rPr>
                  <a:t>2:36 minutes</a:t>
                </a:r>
                <a:endParaRPr kumimoji="0" lang="en-US" sz="5500" b="1" i="1" u="none" strike="noStrike" kern="0" cap="none" spc="0" normalizeH="0" baseline="0" noProof="0">
                  <a:ln>
                    <a:noFill/>
                  </a:ln>
                  <a:solidFill>
                    <a:srgbClr val="218748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9A7D85E-D4C5-BDBB-ACFE-DABAE8120862}"/>
                  </a:ext>
                </a:extLst>
              </p:cNvPr>
              <p:cNvSpPr txBox="1"/>
              <p:nvPr/>
            </p:nvSpPr>
            <p:spPr>
              <a:xfrm>
                <a:off x="6094537" y="2334520"/>
                <a:ext cx="472440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1" i="1" u="none" strike="noStrike" kern="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spent on the Informed Delivery dashboard</a:t>
                </a:r>
                <a:r>
                  <a:rPr kumimoji="0" lang="en-US" sz="1500" b="1" i="1" u="none" strike="noStrike" kern="0" cap="none" spc="0" normalizeH="0" baseline="3000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FB171D0-C58D-1034-CF08-9EB8911B56F3}"/>
                </a:ext>
              </a:extLst>
            </p:cNvPr>
            <p:cNvSpPr/>
            <p:nvPr/>
          </p:nvSpPr>
          <p:spPr>
            <a:xfrm>
              <a:off x="5638801" y="2221221"/>
              <a:ext cx="5156608" cy="1952485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Graphic 3" descr="Cursor with solid fill">
              <a:extLst>
                <a:ext uri="{FF2B5EF4-FFF2-40B4-BE49-F238E27FC236}">
                  <a16:creationId xmlns:a16="http://schemas.microsoft.com/office/drawing/2014/main" id="{BA604906-14C3-2039-580A-FE03A18E2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1235085">
              <a:off x="9943298" y="3593965"/>
              <a:ext cx="1451421" cy="1451421"/>
            </a:xfrm>
            <a:prstGeom prst="rect">
              <a:avLst/>
            </a:prstGeom>
          </p:spPr>
        </p:pic>
        <p:sp>
          <p:nvSpPr>
            <p:cNvPr id="8" name="object 8"/>
            <p:cNvSpPr txBox="1"/>
            <p:nvPr/>
          </p:nvSpPr>
          <p:spPr>
            <a:xfrm>
              <a:off x="5139584" y="4163873"/>
              <a:ext cx="5276039" cy="276358"/>
            </a:xfrm>
            <a:prstGeom prst="rect">
              <a:avLst/>
            </a:prstGeom>
          </p:spPr>
          <p:txBody>
            <a:bodyPr vert="horz" wrap="square" lIns="0" tIns="90805" rIns="0" bIns="0" rtlCol="0" anchor="t">
              <a:spAutoFit/>
            </a:bodyPr>
            <a:lstStyle/>
            <a:p>
              <a:pPr marL="1270" algn="ctr">
                <a:spcBef>
                  <a:spcPts val="715"/>
                </a:spcBef>
                <a:defRPr/>
              </a:pPr>
              <a:r>
                <a:rPr kumimoji="0" lang="en-US" sz="1200" b="1" i="0" u="none" strike="noStrike" kern="0" cap="none" spc="-20" normalizeH="0" baseline="0" noProof="0">
                  <a:ln>
                    <a:noFill/>
                  </a:ln>
                  <a:solidFill>
                    <a:srgbClr val="004A86"/>
                  </a:solidFill>
                  <a:effectLst/>
                  <a:uLnTx/>
                  <a:uFillTx/>
                  <a:latin typeface="Arial"/>
                  <a:cs typeface="Arial"/>
                </a:rPr>
                <a:t>vs.</a:t>
              </a:r>
              <a:r>
                <a:rPr lang="en-US" sz="1200" i="1" kern="0" spc="-65">
                  <a:solidFill>
                    <a:srgbClr val="004A86"/>
                  </a:solidFill>
                  <a:latin typeface="Arial"/>
                  <a:cs typeface="Arial"/>
                </a:rPr>
                <a:t> 1:31 minutes median</a:t>
              </a:r>
              <a:r>
                <a:rPr kumimoji="0" lang="en-US" sz="1200" b="0" i="1" u="none" strike="noStrike" kern="0" cap="none" spc="-65" normalizeH="0" baseline="0" noProof="0">
                  <a:ln>
                    <a:noFill/>
                  </a:ln>
                  <a:solidFill>
                    <a:srgbClr val="004A86"/>
                  </a:solidFill>
                  <a:effectLst/>
                  <a:uLnTx/>
                  <a:uFillTx/>
                  <a:latin typeface="Arial"/>
                  <a:cs typeface="Arial"/>
                </a:rPr>
                <a:t> page view</a:t>
              </a:r>
              <a:r>
                <a:rPr kumimoji="0" lang="en-US" sz="1200" b="0" i="1" u="none" strike="noStrike" kern="0" cap="none" spc="-170" normalizeH="0" baseline="0" noProof="0">
                  <a:ln>
                    <a:noFill/>
                  </a:ln>
                  <a:solidFill>
                    <a:srgbClr val="004A86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en-US" sz="1200" b="0" i="1" u="none" strike="noStrike" kern="0" cap="none" spc="-25" normalizeH="0" baseline="0" noProof="0">
                  <a:ln>
                    <a:noFill/>
                  </a:ln>
                  <a:solidFill>
                    <a:srgbClr val="004A86"/>
                  </a:solidFill>
                  <a:effectLst/>
                  <a:uLnTx/>
                  <a:uFillTx/>
                  <a:latin typeface="Arial"/>
                  <a:cs typeface="Arial"/>
                </a:rPr>
                <a:t>across</a:t>
              </a:r>
              <a:r>
                <a:rPr kumimoji="0" lang="en-US" sz="1200" b="0" i="1" u="none" strike="noStrike" kern="0" cap="none" spc="-45" normalizeH="0" baseline="0" noProof="0">
                  <a:ln>
                    <a:noFill/>
                  </a:ln>
                  <a:solidFill>
                    <a:srgbClr val="004A86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en-US" sz="1200" b="0" i="1" u="none" strike="noStrike" kern="0" cap="none" spc="-35" normalizeH="0" baseline="0" noProof="0">
                  <a:ln>
                    <a:noFill/>
                  </a:ln>
                  <a:solidFill>
                    <a:srgbClr val="004A86"/>
                  </a:solidFill>
                  <a:effectLst/>
                  <a:uLnTx/>
                  <a:uFillTx/>
                  <a:latin typeface="Arial"/>
                  <a:cs typeface="Arial"/>
                </a:rPr>
                <a:t>sites of other industries</a:t>
              </a:r>
              <a:r>
                <a:rPr kumimoji="0" lang="en-US" sz="1200" b="0" i="1" u="none" strike="noStrike" kern="0" cap="none" spc="-35" normalizeH="0" baseline="30000" noProof="0">
                  <a:ln>
                    <a:noFill/>
                  </a:ln>
                  <a:solidFill>
                    <a:srgbClr val="004A86"/>
                  </a:solidFill>
                  <a:effectLst/>
                  <a:uLnTx/>
                  <a:uFillTx/>
                  <a:latin typeface="Arial"/>
                  <a:cs typeface="Arial"/>
                </a:rPr>
                <a:t>2</a:t>
              </a:r>
              <a:endParaRPr lang="en-US" sz="1200" b="0" i="1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sp>
        <p:nvSpPr>
          <p:cNvPr id="9" name="object 62">
            <a:extLst>
              <a:ext uri="{FF2B5EF4-FFF2-40B4-BE49-F238E27FC236}">
                <a16:creationId xmlns:a16="http://schemas.microsoft.com/office/drawing/2014/main" id="{D8679B42-9E46-A808-4F36-727C14821368}"/>
              </a:ext>
            </a:extLst>
          </p:cNvPr>
          <p:cNvSpPr txBox="1">
            <a:spLocks/>
          </p:cNvSpPr>
          <p:nvPr/>
        </p:nvSpPr>
        <p:spPr>
          <a:xfrm>
            <a:off x="844905" y="6457802"/>
            <a:ext cx="4114800" cy="162224"/>
          </a:xfrm>
          <a:prstGeom prst="rect">
            <a:avLst/>
          </a:prstGeom>
        </p:spPr>
        <p:txBody>
          <a:bodyPr vert="horz" wrap="square" lIns="0" tIns="635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96" lvl="0" defTabSz="914126">
              <a:spcBef>
                <a:spcPts val="5"/>
              </a:spcBef>
              <a:defRPr/>
            </a:pPr>
            <a:r>
              <a:rPr lang="en-US" sz="1050" kern="0">
                <a:solidFill>
                  <a:srgbClr val="4D4D4D"/>
                </a:solidFill>
                <a:latin typeface="Arial" panose="020B0604020202020204"/>
              </a:rPr>
              <a:t>©</a:t>
            </a:r>
            <a:r>
              <a:rPr lang="en-US" sz="1050" kern="0" spc="-204">
                <a:solidFill>
                  <a:srgbClr val="4D4D4D"/>
                </a:solidFill>
                <a:latin typeface="Arial" panose="020B0604020202020204"/>
              </a:rPr>
              <a:t> </a:t>
            </a:r>
            <a:r>
              <a:rPr lang="en-US" sz="1050" kern="0" spc="70">
                <a:solidFill>
                  <a:srgbClr val="4D4D4D"/>
                </a:solidFill>
                <a:latin typeface="Arial" panose="020B0604020202020204"/>
              </a:rPr>
              <a:t>2026</a:t>
            </a:r>
            <a:r>
              <a:rPr lang="en-US" sz="1050" kern="0" spc="215">
                <a:solidFill>
                  <a:srgbClr val="4D4D4D"/>
                </a:solidFill>
                <a:latin typeface="Arial" panose="020B0604020202020204"/>
              </a:rPr>
              <a:t> </a:t>
            </a:r>
            <a:r>
              <a:rPr lang="en-US" sz="1050" kern="0" spc="75">
                <a:solidFill>
                  <a:srgbClr val="4D4D4D"/>
                </a:solidFill>
                <a:latin typeface="Arial" panose="020B0604020202020204"/>
              </a:rPr>
              <a:t>UNITED</a:t>
            </a:r>
            <a:r>
              <a:rPr lang="en-US" sz="1050" kern="0" spc="204">
                <a:solidFill>
                  <a:srgbClr val="4D4D4D"/>
                </a:solidFill>
                <a:latin typeface="Arial" panose="020B0604020202020204"/>
              </a:rPr>
              <a:t> </a:t>
            </a:r>
            <a:r>
              <a:rPr lang="en-US" sz="1050" kern="0" spc="75">
                <a:solidFill>
                  <a:srgbClr val="4D4D4D"/>
                </a:solidFill>
                <a:latin typeface="Arial" panose="020B0604020202020204"/>
              </a:rPr>
              <a:t>STATES</a:t>
            </a:r>
            <a:r>
              <a:rPr lang="en-US" sz="1050" kern="0" spc="175">
                <a:solidFill>
                  <a:srgbClr val="4D4D4D"/>
                </a:solidFill>
                <a:latin typeface="Arial" panose="020B0604020202020204"/>
              </a:rPr>
              <a:t> </a:t>
            </a:r>
            <a:r>
              <a:rPr lang="en-US" sz="1050" kern="0" spc="75">
                <a:solidFill>
                  <a:srgbClr val="4D4D4D"/>
                </a:solidFill>
                <a:latin typeface="Arial" panose="020B0604020202020204"/>
              </a:rPr>
              <a:t>POSTAL</a:t>
            </a:r>
            <a:r>
              <a:rPr lang="en-US" sz="1050" kern="0" spc="190">
                <a:solidFill>
                  <a:srgbClr val="4D4D4D"/>
                </a:solidFill>
                <a:latin typeface="Arial" panose="020B0604020202020204"/>
              </a:rPr>
              <a:t> </a:t>
            </a:r>
            <a:r>
              <a:rPr lang="en-US" sz="1050" kern="0" spc="70">
                <a:solidFill>
                  <a:srgbClr val="4D4D4D"/>
                </a:solidFill>
                <a:latin typeface="Arial" panose="020B0604020202020204"/>
              </a:rPr>
              <a:t>SERVICE</a:t>
            </a:r>
          </a:p>
        </p:txBody>
      </p:sp>
      <p:sp>
        <p:nvSpPr>
          <p:cNvPr id="10" name="object 61">
            <a:extLst>
              <a:ext uri="{FF2B5EF4-FFF2-40B4-BE49-F238E27FC236}">
                <a16:creationId xmlns:a16="http://schemas.microsoft.com/office/drawing/2014/main" id="{0390BB99-7938-4E73-9242-59934027D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72965" y="6457802"/>
            <a:ext cx="2741612" cy="162224"/>
          </a:xfrm>
          <a:prstGeom prst="rect">
            <a:avLst/>
          </a:prstGeom>
        </p:spPr>
        <p:txBody>
          <a:bodyPr vert="horz" wrap="square" lIns="0" tIns="635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89" defTabSz="914126">
              <a:spcBef>
                <a:spcPts val="5"/>
              </a:spcBef>
              <a:defRPr/>
            </a:pPr>
            <a:fld id="{81D60167-4931-47E6-BA6A-407CBD079E47}" type="slidenum">
              <a:rPr lang="en-US" sz="1050" kern="0" spc="-25" smtClean="0">
                <a:solidFill>
                  <a:srgbClr val="4D4D4D"/>
                </a:solidFill>
                <a:latin typeface="Arial" panose="020B0604020202020204"/>
              </a:rPr>
              <a:pPr marL="38089" defTabSz="914126">
                <a:spcBef>
                  <a:spcPts val="5"/>
                </a:spcBef>
                <a:defRPr/>
              </a:pPr>
              <a:t>13</a:t>
            </a:fld>
            <a:endParaRPr lang="en-US" sz="1050" kern="0" spc="-25">
              <a:solidFill>
                <a:srgbClr val="4D4D4D"/>
              </a:solidFill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9250E613-F71C-FB80-675B-72B3F8C6F140}"/>
              </a:ext>
            </a:extLst>
          </p:cNvPr>
          <p:cNvGraphicFramePr>
            <a:graphicFrameLocks/>
          </p:cNvGraphicFramePr>
          <p:nvPr/>
        </p:nvGraphicFramePr>
        <p:xfrm>
          <a:off x="274570" y="2530847"/>
          <a:ext cx="9986230" cy="3021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705DAD6-B419-87AC-D585-E86762F3D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372" y="630475"/>
            <a:ext cx="11449050" cy="535531"/>
          </a:xfrm>
        </p:spPr>
        <p:txBody>
          <a:bodyPr/>
          <a:lstStyle/>
          <a:p>
            <a:r>
              <a:rPr lang="en-US" spc="-10" dirty="0"/>
              <a:t>GENERATING SIGNIFICANT</a:t>
            </a:r>
            <a:r>
              <a:rPr lang="en-US" spc="-160" dirty="0"/>
              <a:t> </a:t>
            </a:r>
            <a:r>
              <a:rPr lang="en-US" spc="-10" dirty="0"/>
              <a:t>IMPRESSIONS</a:t>
            </a: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06F62563-C1A1-3D3A-4033-08DCAABC49C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3372" y="136526"/>
            <a:ext cx="3752107" cy="245003"/>
          </a:xfrm>
        </p:spPr>
        <p:txBody>
          <a:bodyPr/>
          <a:lstStyle/>
          <a:p>
            <a:r>
              <a:rPr lang="en-US"/>
              <a:t>Reach engaged users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14255F4-0264-38E9-7288-201DCC5FAD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3372" y="1196793"/>
            <a:ext cx="11449050" cy="367216"/>
          </a:xfrm>
        </p:spPr>
        <p:txBody>
          <a:bodyPr vert="horz" lIns="91440" tIns="45720" rIns="91440" bIns="45720" rtlCol="0" anchor="t">
            <a:spAutoFit/>
          </a:bodyPr>
          <a:lstStyle/>
          <a:p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Daily Digest emails have generated 36 billion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mailpiece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and package impressions in the past year.</a:t>
            </a:r>
            <a:r>
              <a:rPr lang="en-US" sz="1800" kern="0" dirty="0">
                <a:solidFill>
                  <a:srgbClr val="004B87"/>
                </a:solidFill>
                <a:latin typeface="Arial"/>
                <a:ea typeface="+mj-ea"/>
                <a:cs typeface="Arial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4B87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339D5FA0-3321-810D-BD7A-7C501B53EFA0}"/>
              </a:ext>
            </a:extLst>
          </p:cNvPr>
          <p:cNvSpPr/>
          <p:nvPr/>
        </p:nvSpPr>
        <p:spPr>
          <a:xfrm>
            <a:off x="370363" y="6201295"/>
            <a:ext cx="11451590" cy="0"/>
          </a:xfrm>
          <a:custGeom>
            <a:avLst/>
            <a:gdLst/>
            <a:ahLst/>
            <a:cxnLst/>
            <a:rect l="l" t="t" r="r" b="b"/>
            <a:pathLst>
              <a:path w="11451590">
                <a:moveTo>
                  <a:pt x="0" y="0"/>
                </a:moveTo>
                <a:lnTo>
                  <a:pt x="11451270" y="1"/>
                </a:lnTo>
              </a:path>
              <a:path w="11451590">
                <a:moveTo>
                  <a:pt x="0" y="0"/>
                </a:moveTo>
                <a:lnTo>
                  <a:pt x="11451270" y="1"/>
                </a:lnTo>
              </a:path>
            </a:pathLst>
          </a:custGeom>
          <a:ln w="12700">
            <a:solidFill>
              <a:srgbClr val="DA281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FCEC3AB-6EF0-5D79-08ED-B9C49F4374EA}"/>
              </a:ext>
            </a:extLst>
          </p:cNvPr>
          <p:cNvGrpSpPr/>
          <p:nvPr/>
        </p:nvGrpSpPr>
        <p:grpSpPr>
          <a:xfrm>
            <a:off x="2999096" y="1619596"/>
            <a:ext cx="8851261" cy="4344547"/>
            <a:chOff x="3066075" y="1581470"/>
            <a:chExt cx="8851261" cy="434454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BC30121-5F4B-1A2E-E7C9-496D0147CC9D}"/>
                </a:ext>
              </a:extLst>
            </p:cNvPr>
            <p:cNvGrpSpPr/>
            <p:nvPr/>
          </p:nvGrpSpPr>
          <p:grpSpPr>
            <a:xfrm>
              <a:off x="3066075" y="5734304"/>
              <a:ext cx="4697943" cy="191713"/>
              <a:chOff x="4170054" y="5820029"/>
              <a:chExt cx="4697943" cy="191713"/>
            </a:xfrm>
          </p:grpSpPr>
          <p:sp>
            <p:nvSpPr>
              <p:cNvPr id="102" name="object 97">
                <a:extLst>
                  <a:ext uri="{FF2B5EF4-FFF2-40B4-BE49-F238E27FC236}">
                    <a16:creationId xmlns:a16="http://schemas.microsoft.com/office/drawing/2014/main" id="{DD7F1772-DDB8-3A13-01D1-4E1CD95DF84A}"/>
                  </a:ext>
                </a:extLst>
              </p:cNvPr>
              <p:cNvSpPr/>
              <p:nvPr/>
            </p:nvSpPr>
            <p:spPr>
              <a:xfrm>
                <a:off x="4170054" y="5860036"/>
                <a:ext cx="320040" cy="137160"/>
              </a:xfrm>
              <a:custGeom>
                <a:avLst/>
                <a:gdLst/>
                <a:ahLst/>
                <a:cxnLst/>
                <a:rect l="l" t="t" r="r" b="b"/>
                <a:pathLst>
                  <a:path w="320039" h="64135">
                    <a:moveTo>
                      <a:pt x="320039" y="0"/>
                    </a:moveTo>
                    <a:lnTo>
                      <a:pt x="0" y="0"/>
                    </a:lnTo>
                    <a:lnTo>
                      <a:pt x="0" y="63808"/>
                    </a:lnTo>
                    <a:lnTo>
                      <a:pt x="320039" y="63808"/>
                    </a:lnTo>
                    <a:lnTo>
                      <a:pt x="320039" y="0"/>
                    </a:lnTo>
                    <a:close/>
                  </a:path>
                </a:pathLst>
              </a:custGeom>
              <a:solidFill>
                <a:srgbClr val="4F81BD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object 98">
                <a:extLst>
                  <a:ext uri="{FF2B5EF4-FFF2-40B4-BE49-F238E27FC236}">
                    <a16:creationId xmlns:a16="http://schemas.microsoft.com/office/drawing/2014/main" id="{1B91B47C-02B1-2A75-428B-C9FFBDECC9B0}"/>
                  </a:ext>
                </a:extLst>
              </p:cNvPr>
              <p:cNvSpPr txBox="1"/>
              <p:nvPr/>
            </p:nvSpPr>
            <p:spPr>
              <a:xfrm>
                <a:off x="4543458" y="5820029"/>
                <a:ext cx="1762091" cy="174407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defTabSz="91440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050" b="0" i="0" u="none" strike="noStrike" kern="0" cap="none" spc="0" normalizeH="0" baseline="0" noProof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Arial"/>
                    <a:cs typeface="Arial"/>
                  </a:rPr>
                  <a:t>Sum</a:t>
                </a:r>
                <a:r>
                  <a:rPr kumimoji="0" sz="1050" b="0" i="0" u="none" strike="noStrike" kern="0" cap="none" spc="-20" normalizeH="0" baseline="0" noProof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</a:t>
                </a:r>
                <a:r>
                  <a:rPr kumimoji="0" sz="1050" b="0" i="0" u="none" strike="noStrike" kern="0" cap="none" spc="0" normalizeH="0" baseline="0" noProof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Arial"/>
                    <a:cs typeface="Arial"/>
                  </a:rPr>
                  <a:t>of</a:t>
                </a:r>
                <a:r>
                  <a:rPr kumimoji="0" sz="1050" b="0" i="0" u="none" strike="noStrike" kern="0" cap="none" spc="-55" normalizeH="0" baseline="0" noProof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</a:t>
                </a:r>
                <a:r>
                  <a:rPr kumimoji="0" lang="en-US" sz="1050" b="0" i="0" u="none" strike="noStrike" kern="0" cap="none" spc="-55" normalizeH="0" baseline="0" noProof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Arial"/>
                    <a:cs typeface="Arial"/>
                  </a:rPr>
                  <a:t>Mail</a:t>
                </a:r>
                <a:r>
                  <a:rPr kumimoji="0" lang="en-US" sz="1050" b="0" i="0" u="none" strike="noStrike" kern="0" cap="none" spc="-10" normalizeH="0" baseline="0" noProof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Arial"/>
                    <a:cs typeface="Arial"/>
                  </a:rPr>
                  <a:t>piece Impressions</a:t>
                </a: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  <p:sp>
            <p:nvSpPr>
              <p:cNvPr id="104" name="object 97">
                <a:extLst>
                  <a:ext uri="{FF2B5EF4-FFF2-40B4-BE49-F238E27FC236}">
                    <a16:creationId xmlns:a16="http://schemas.microsoft.com/office/drawing/2014/main" id="{81C8E278-5EDF-B22A-EDC5-3B7C650893A6}"/>
                  </a:ext>
                </a:extLst>
              </p:cNvPr>
              <p:cNvSpPr/>
              <p:nvPr/>
            </p:nvSpPr>
            <p:spPr>
              <a:xfrm>
                <a:off x="6538260" y="5847609"/>
                <a:ext cx="320040" cy="134965"/>
              </a:xfrm>
              <a:custGeom>
                <a:avLst/>
                <a:gdLst/>
                <a:ahLst/>
                <a:cxnLst/>
                <a:rect l="l" t="t" r="r" b="b"/>
                <a:pathLst>
                  <a:path w="320039" h="64135">
                    <a:moveTo>
                      <a:pt x="320039" y="0"/>
                    </a:moveTo>
                    <a:lnTo>
                      <a:pt x="0" y="0"/>
                    </a:lnTo>
                    <a:lnTo>
                      <a:pt x="0" y="63808"/>
                    </a:lnTo>
                    <a:lnTo>
                      <a:pt x="320039" y="63808"/>
                    </a:lnTo>
                    <a:lnTo>
                      <a:pt x="320039" y="0"/>
                    </a:lnTo>
                    <a:close/>
                  </a:path>
                </a:pathLst>
              </a:custGeom>
              <a:pattFill prst="wdUpDiag">
                <a:fgClr>
                  <a:srgbClr val="E71921"/>
                </a:fgClr>
                <a:bgClr>
                  <a:schemeClr val="bg1"/>
                </a:bgClr>
              </a:pattFill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object 98">
                <a:extLst>
                  <a:ext uri="{FF2B5EF4-FFF2-40B4-BE49-F238E27FC236}">
                    <a16:creationId xmlns:a16="http://schemas.microsoft.com/office/drawing/2014/main" id="{ED282A70-EFAB-A109-9BF0-462F41BCCE76}"/>
                  </a:ext>
                </a:extLst>
              </p:cNvPr>
              <p:cNvSpPr txBox="1"/>
              <p:nvPr/>
            </p:nvSpPr>
            <p:spPr>
              <a:xfrm>
                <a:off x="6880842" y="5837335"/>
                <a:ext cx="1987155" cy="174407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defTabSz="91440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050" b="0" i="0" u="none" strike="noStrike" kern="0" cap="none" spc="0" normalizeH="0" baseline="0" noProof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Arial"/>
                    <a:cs typeface="Arial"/>
                  </a:rPr>
                  <a:t>Sum</a:t>
                </a:r>
                <a:r>
                  <a:rPr kumimoji="0" sz="1050" b="0" i="0" u="none" strike="noStrike" kern="0" cap="none" spc="-20" normalizeH="0" baseline="0" noProof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</a:t>
                </a:r>
                <a:r>
                  <a:rPr kumimoji="0" sz="1050" b="0" i="0" u="none" strike="noStrike" kern="0" cap="none" spc="0" normalizeH="0" baseline="0" noProof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Arial"/>
                    <a:cs typeface="Arial"/>
                  </a:rPr>
                  <a:t>of</a:t>
                </a:r>
                <a:r>
                  <a:rPr kumimoji="0" sz="1050" b="0" i="0" u="none" strike="noStrike" kern="0" cap="none" spc="-55" normalizeH="0" baseline="0" noProof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</a:t>
                </a:r>
                <a:r>
                  <a:rPr kumimoji="0" lang="en-US" sz="1050" b="0" i="0" u="none" strike="noStrike" kern="0" cap="none" spc="-55" normalizeH="0" baseline="0" noProof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Arial"/>
                    <a:cs typeface="Arial"/>
                  </a:rPr>
                  <a:t>Package Impressions</a:t>
                </a: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5C0EF1E-D0FF-41CD-A668-9E8CDF903C72}"/>
                </a:ext>
              </a:extLst>
            </p:cNvPr>
            <p:cNvGrpSpPr/>
            <p:nvPr/>
          </p:nvGrpSpPr>
          <p:grpSpPr>
            <a:xfrm>
              <a:off x="9110214" y="1581470"/>
              <a:ext cx="1894593" cy="1371600"/>
              <a:chOff x="6763093" y="1464709"/>
              <a:chExt cx="1894593" cy="137160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8846FE2-021D-7328-F342-B7EB12D0997F}"/>
                  </a:ext>
                </a:extLst>
              </p:cNvPr>
              <p:cNvSpPr/>
              <p:nvPr/>
            </p:nvSpPr>
            <p:spPr>
              <a:xfrm>
                <a:off x="6978870" y="1464709"/>
                <a:ext cx="1463040" cy="1371600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3573B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06345EBE-02C9-CC94-6098-D1A69BB1A737}"/>
                  </a:ext>
                </a:extLst>
              </p:cNvPr>
              <p:cNvGrpSpPr/>
              <p:nvPr/>
            </p:nvGrpSpPr>
            <p:grpSpPr>
              <a:xfrm>
                <a:off x="6763093" y="1670933"/>
                <a:ext cx="1894593" cy="903026"/>
                <a:chOff x="6804754" y="1774965"/>
                <a:chExt cx="1894593" cy="903026"/>
              </a:xfrm>
            </p:grpSpPr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121BF687-534E-E40B-A6AF-074A961542A3}"/>
                    </a:ext>
                  </a:extLst>
                </p:cNvPr>
                <p:cNvSpPr txBox="1"/>
                <p:nvPr/>
              </p:nvSpPr>
              <p:spPr>
                <a:xfrm>
                  <a:off x="6804754" y="1774965"/>
                  <a:ext cx="1894593" cy="6740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D4D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Total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D4D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Mail Impressions 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E6B0119D-5C3F-961E-F35A-5D928B3F4097}"/>
                    </a:ext>
                  </a:extLst>
                </p:cNvPr>
                <p:cNvSpPr txBox="1"/>
                <p:nvPr/>
              </p:nvSpPr>
              <p:spPr>
                <a:xfrm>
                  <a:off x="7273565" y="2093216"/>
                  <a:ext cx="956969" cy="584775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4D4D4D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33B</a:t>
                  </a:r>
                  <a:endParaRPr kumimoji="0" 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EDB1B97-1AFB-C487-5E1C-2878B54ABA54}"/>
                </a:ext>
              </a:extLst>
            </p:cNvPr>
            <p:cNvGrpSpPr/>
            <p:nvPr/>
          </p:nvGrpSpPr>
          <p:grpSpPr>
            <a:xfrm>
              <a:off x="10454296" y="2723891"/>
              <a:ext cx="1463040" cy="1371600"/>
              <a:chOff x="6978870" y="1464709"/>
              <a:chExt cx="1463040" cy="13716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5307606-3371-54A1-B833-1C1969090F1C}"/>
                  </a:ext>
                </a:extLst>
              </p:cNvPr>
              <p:cNvSpPr/>
              <p:nvPr/>
            </p:nvSpPr>
            <p:spPr>
              <a:xfrm>
                <a:off x="6978870" y="1464709"/>
                <a:ext cx="1463040" cy="1371600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E7192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13D2A1E-151C-ADF8-87E7-946E9CA403B6}"/>
                  </a:ext>
                </a:extLst>
              </p:cNvPr>
              <p:cNvGrpSpPr/>
              <p:nvPr/>
            </p:nvGrpSpPr>
            <p:grpSpPr>
              <a:xfrm>
                <a:off x="6978870" y="1608933"/>
                <a:ext cx="1463040" cy="1022198"/>
                <a:chOff x="7020531" y="1712965"/>
                <a:chExt cx="1463040" cy="1022198"/>
              </a:xfrm>
            </p:grpSpPr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598C796-5088-EC46-4D74-CAEE72C83D80}"/>
                    </a:ext>
                  </a:extLst>
                </p:cNvPr>
                <p:cNvSpPr txBox="1"/>
                <p:nvPr/>
              </p:nvSpPr>
              <p:spPr>
                <a:xfrm>
                  <a:off x="7020531" y="1712965"/>
                  <a:ext cx="1463040" cy="8056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D4D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Total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D4D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Package Impressions 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2938689-1B51-EC3E-B5E2-38901AEB1DAE}"/>
                    </a:ext>
                  </a:extLst>
                </p:cNvPr>
                <p:cNvSpPr txBox="1"/>
                <p:nvPr/>
              </p:nvSpPr>
              <p:spPr>
                <a:xfrm>
                  <a:off x="7269162" y="2150388"/>
                  <a:ext cx="974806" cy="584775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200" b="1" kern="0">
                      <a:solidFill>
                        <a:srgbClr val="4D4D4D"/>
                      </a:solidFill>
                      <a:latin typeface="Arial"/>
                      <a:cs typeface="Arial"/>
                    </a:rPr>
                    <a:t>3</a:t>
                  </a:r>
                  <a:r>
                    <a:rPr kumimoji="0" lang="en-US" sz="3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4D4D4D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B</a:t>
                  </a:r>
                </a:p>
              </p:txBody>
            </p:sp>
          </p:grp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91D0A88-3EA2-81D8-2B03-15E6CFF5DDB2}"/>
                </a:ext>
              </a:extLst>
            </p:cNvPr>
            <p:cNvSpPr txBox="1"/>
            <p:nvPr/>
          </p:nvSpPr>
          <p:spPr>
            <a:xfrm>
              <a:off x="3724330" y="1818847"/>
              <a:ext cx="3412255" cy="56958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lnSpc>
                  <a:spcPct val="107000"/>
                </a:lnSpc>
                <a:spcBef>
                  <a:spcPts val="500"/>
                </a:spcBef>
                <a:spcAft>
                  <a:spcPts val="500"/>
                </a:spcAft>
              </a:pPr>
              <a:r>
                <a:rPr lang="en-US" sz="1600" b="1" kern="1600" spc="-30">
                  <a:solidFill>
                    <a:schemeClr val="tx2"/>
                  </a:solidFill>
                </a:rPr>
                <a:t>Impressions Delivered</a:t>
              </a:r>
              <a:br>
                <a:rPr lang="en-US" sz="1600" b="1" kern="1600" spc="-30"/>
              </a:br>
              <a:r>
                <a:rPr lang="en-US" sz="1400" kern="1600" spc="-30">
                  <a:solidFill>
                    <a:schemeClr val="tx2"/>
                  </a:solidFill>
                </a:rPr>
                <a:t>January 2025 – December 2025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3F1B984-8009-8F56-694C-9D2B591D03DA}"/>
              </a:ext>
            </a:extLst>
          </p:cNvPr>
          <p:cNvSpPr txBox="1"/>
          <p:nvPr/>
        </p:nvSpPr>
        <p:spPr>
          <a:xfrm>
            <a:off x="303372" y="5995195"/>
            <a:ext cx="32052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00" kern="0" dirty="0">
                <a:solidFill>
                  <a:srgbClr val="4D4D4D"/>
                </a:solidFill>
                <a:latin typeface="Arial" panose="020B0604020202020204"/>
                <a:cs typeface="Arial" panose="020B0604020202020204" pitchFamily="34" charset="0"/>
              </a:rPr>
              <a:t>Internal data from January 1, 2025 – December 31, 2025</a:t>
            </a:r>
          </a:p>
        </p:txBody>
      </p:sp>
      <p:sp>
        <p:nvSpPr>
          <p:cNvPr id="21" name="object 62">
            <a:extLst>
              <a:ext uri="{FF2B5EF4-FFF2-40B4-BE49-F238E27FC236}">
                <a16:creationId xmlns:a16="http://schemas.microsoft.com/office/drawing/2014/main" id="{8EA1A3C5-A18B-FAF1-4304-EE01E97AB67D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>
          <a:xfrm>
            <a:off x="844905" y="6457802"/>
            <a:ext cx="4114800" cy="162224"/>
          </a:xfrm>
          <a:prstGeom prst="rect">
            <a:avLst/>
          </a:prstGeom>
        </p:spPr>
        <p:txBody>
          <a:bodyPr vert="horz" wrap="square" lIns="0" tIns="635" rIns="0" bIns="0" rtlCol="0" anchor="ctr">
            <a:spAutoFit/>
          </a:bodyPr>
          <a:lstStyle/>
          <a:p>
            <a:pPr marL="12696" lvl="0" defTabSz="914126">
              <a:spcBef>
                <a:spcPts val="5"/>
              </a:spcBef>
              <a:defRPr/>
            </a:pPr>
            <a:r>
              <a:rPr lang="en-US" spc="0">
                <a:solidFill>
                  <a:srgbClr val="4D4D4D"/>
                </a:solidFill>
              </a:rPr>
              <a:t>©</a:t>
            </a:r>
            <a:r>
              <a:rPr lang="en-US" spc="-204">
                <a:solidFill>
                  <a:srgbClr val="4D4D4D"/>
                </a:solidFill>
              </a:rPr>
              <a:t> </a:t>
            </a:r>
            <a:r>
              <a:rPr lang="en-US" spc="70">
                <a:solidFill>
                  <a:srgbClr val="4D4D4D"/>
                </a:solidFill>
              </a:rPr>
              <a:t>2026</a:t>
            </a:r>
            <a:r>
              <a:rPr lang="en-US" spc="215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UNITED</a:t>
            </a:r>
            <a:r>
              <a:rPr lang="en-US" spc="204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STATES</a:t>
            </a:r>
            <a:r>
              <a:rPr lang="en-US" spc="175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POSTAL</a:t>
            </a:r>
            <a:r>
              <a:rPr lang="en-US" spc="190">
                <a:solidFill>
                  <a:srgbClr val="4D4D4D"/>
                </a:solidFill>
              </a:rPr>
              <a:t> </a:t>
            </a:r>
            <a:r>
              <a:rPr lang="en-US" spc="70">
                <a:solidFill>
                  <a:srgbClr val="4D4D4D"/>
                </a:solidFill>
              </a:rPr>
              <a:t>SERVICE</a:t>
            </a:r>
          </a:p>
        </p:txBody>
      </p:sp>
      <p:sp>
        <p:nvSpPr>
          <p:cNvPr id="22" name="object 61">
            <a:extLst>
              <a:ext uri="{FF2B5EF4-FFF2-40B4-BE49-F238E27FC236}">
                <a16:creationId xmlns:a16="http://schemas.microsoft.com/office/drawing/2014/main" id="{4621070D-1C44-03D6-2445-B057ABD2B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>
          <a:xfrm>
            <a:off x="372965" y="6457802"/>
            <a:ext cx="2741612" cy="162224"/>
          </a:xfrm>
          <a:prstGeom prst="rect">
            <a:avLst/>
          </a:prstGeom>
        </p:spPr>
        <p:txBody>
          <a:bodyPr vert="horz" wrap="square" lIns="0" tIns="635" rIns="0" bIns="0" rtlCol="0" anchor="ctr">
            <a:spAutoFit/>
          </a:bodyPr>
          <a:lstStyle/>
          <a:p>
            <a:pPr marL="38089" marR="0" lvl="0" indent="0" algn="l" defTabSz="914126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50" b="0" i="0" u="none" strike="noStrike" kern="0" cap="none" spc="-25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38089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sz="1050" b="0" i="0" u="none" strike="noStrike" kern="0" cap="none" spc="-25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2D5BBD-4E3D-39B6-C859-AE7A90353BFC}"/>
              </a:ext>
            </a:extLst>
          </p:cNvPr>
          <p:cNvSpPr txBox="1"/>
          <p:nvPr/>
        </p:nvSpPr>
        <p:spPr>
          <a:xfrm>
            <a:off x="4253545" y="6249811"/>
            <a:ext cx="5392127" cy="5983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050" kern="1600" spc="-30">
                <a:solidFill>
                  <a:schemeClr val="tx2"/>
                </a:solidFill>
              </a:rPr>
              <a:t>Note: The Informed Delivery Program Office changed the way the data is collected. Package </a:t>
            </a:r>
            <a:r>
              <a:rPr lang="en-US" sz="1050" kern="1600" spc="-30" dirty="0">
                <a:solidFill>
                  <a:schemeClr val="tx2"/>
                </a:solidFill>
              </a:rPr>
              <a:t>impressions are now based on unique package counts, previously package impressions were based on how many times a package was scanned during USPS processing. </a:t>
            </a:r>
            <a:endParaRPr lang="en-US" sz="1050" kern="1600" spc="-30" dirty="0">
              <a:solidFill>
                <a:schemeClr val="tx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4652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1475" y="598932"/>
            <a:ext cx="5455288" cy="505267"/>
          </a:xfrm>
          <a:prstGeom prst="rect">
            <a:avLst/>
          </a:prstGeom>
        </p:spPr>
        <p:txBody>
          <a:bodyPr vert="horz" wrap="square" lIns="9144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HIGH</a:t>
            </a:r>
            <a:r>
              <a:rPr spc="-130" dirty="0"/>
              <a:t> </a:t>
            </a:r>
            <a:r>
              <a:rPr dirty="0"/>
              <a:t>EMAIL</a:t>
            </a:r>
            <a:r>
              <a:rPr spc="-175" dirty="0"/>
              <a:t> </a:t>
            </a:r>
            <a:r>
              <a:rPr dirty="0"/>
              <a:t>OPEN</a:t>
            </a:r>
            <a:r>
              <a:rPr spc="-114" dirty="0"/>
              <a:t> </a:t>
            </a:r>
            <a:r>
              <a:rPr spc="-60" dirty="0"/>
              <a:t>RATES</a:t>
            </a:r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6541F16A-7188-CA5C-0500-0E88B6073C65}"/>
              </a:ext>
            </a:extLst>
          </p:cNvPr>
          <p:cNvSpPr txBox="1">
            <a:spLocks/>
          </p:cNvSpPr>
          <p:nvPr/>
        </p:nvSpPr>
        <p:spPr>
          <a:xfrm>
            <a:off x="371475" y="136526"/>
            <a:ext cx="3752107" cy="24500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3852" rtl="0" eaLnBrk="1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US" sz="1000" b="0" kern="0" cap="all" spc="1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3852" rtl="0" eaLnBrk="1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799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3852" rtl="0" eaLnBrk="1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3852" rtl="0" eaLnBrk="1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39641" indent="-223771" algn="l" defTabSz="913852" rtl="0" eaLnBrk="1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3092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017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943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86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852" rtl="0" eaLnBrk="1" fontAlgn="auto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0" cap="all" spc="10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Reach engaged users</a:t>
            </a:r>
          </a:p>
        </p:txBody>
      </p:sp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0363" y="6201295"/>
            <a:ext cx="11451590" cy="0"/>
          </a:xfrm>
          <a:custGeom>
            <a:avLst/>
            <a:gdLst/>
            <a:ahLst/>
            <a:cxnLst/>
            <a:rect l="l" t="t" r="r" b="b"/>
            <a:pathLst>
              <a:path w="11451590">
                <a:moveTo>
                  <a:pt x="0" y="0"/>
                </a:moveTo>
                <a:lnTo>
                  <a:pt x="11451270" y="1"/>
                </a:lnTo>
              </a:path>
              <a:path w="11451590">
                <a:moveTo>
                  <a:pt x="0" y="0"/>
                </a:moveTo>
                <a:lnTo>
                  <a:pt x="11451270" y="1"/>
                </a:lnTo>
              </a:path>
            </a:pathLst>
          </a:custGeom>
          <a:ln w="12700">
            <a:solidFill>
              <a:srgbClr val="DA281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1475" y="1140459"/>
            <a:ext cx="11466830" cy="577081"/>
          </a:xfrm>
          <a:prstGeom prst="rect">
            <a:avLst/>
          </a:prstGeom>
        </p:spPr>
        <p:txBody>
          <a:bodyPr vert="horz" wrap="square" lIns="91440" tIns="22860" rIns="0" bIns="0" rtlCol="0" anchor="t">
            <a:spAutoFit/>
          </a:bodyPr>
          <a:lstStyle/>
          <a:p>
            <a:pPr marL="12700" marR="5080" lvl="0" indent="0" defTabSz="914400" eaLnBrk="1" fontAlgn="auto" latinLnBrk="0" hangingPunct="1"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004B87"/>
                </a:solidFill>
                <a:latin typeface="Arial"/>
                <a:ea typeface="+mj-ea"/>
                <a:cs typeface="Arial"/>
              </a:rPr>
              <a:t>Informed Delivery</a:t>
            </a:r>
            <a:r>
              <a:rPr lang="en-US" kern="0" baseline="30000" dirty="0">
                <a:solidFill>
                  <a:srgbClr val="004B87"/>
                </a:solidFill>
                <a:latin typeface="Arial"/>
                <a:ea typeface="+mj-ea"/>
                <a:cs typeface="Arial"/>
              </a:rPr>
              <a:t>®</a:t>
            </a:r>
            <a:r>
              <a:rPr lang="en-US" kern="0" dirty="0">
                <a:solidFill>
                  <a:srgbClr val="004B87"/>
                </a:solidFill>
                <a:latin typeface="Arial"/>
                <a:ea typeface="+mj-ea"/>
                <a:cs typeface="Arial"/>
              </a:rPr>
              <a:t> users are heavily engaged with their Daily Digest, as seen by the high email open rate of 61.8% in Q1 FY26. These impressions transform your customer’s inbox into a high-performing touchpoint.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3A6B52-29F5-AA26-587C-A62775814625}"/>
              </a:ext>
            </a:extLst>
          </p:cNvPr>
          <p:cNvGrpSpPr/>
          <p:nvPr/>
        </p:nvGrpSpPr>
        <p:grpSpPr>
          <a:xfrm>
            <a:off x="328675" y="1642725"/>
            <a:ext cx="6117077" cy="4555248"/>
            <a:chOff x="328675" y="1642725"/>
            <a:chExt cx="6117077" cy="4555248"/>
          </a:xfrm>
        </p:grpSpPr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A73F74C9-56BC-E22C-F38D-C058C66E1E9D}"/>
                </a:ext>
              </a:extLst>
            </p:cNvPr>
            <p:cNvSpPr/>
            <p:nvPr/>
          </p:nvSpPr>
          <p:spPr>
            <a:xfrm rot="16200000">
              <a:off x="3464089" y="2714933"/>
              <a:ext cx="1401477" cy="2201283"/>
            </a:xfrm>
            <a:prstGeom prst="trapezoid">
              <a:avLst>
                <a:gd name="adj" fmla="val 56664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BF930D2-F22D-8B17-F071-85AE6DE3AE85}"/>
                </a:ext>
              </a:extLst>
            </p:cNvPr>
            <p:cNvGrpSpPr/>
            <p:nvPr/>
          </p:nvGrpSpPr>
          <p:grpSpPr>
            <a:xfrm>
              <a:off x="4102603" y="3037919"/>
              <a:ext cx="2343149" cy="1555313"/>
              <a:chOff x="2600325" y="3473887"/>
              <a:chExt cx="2343149" cy="1555313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19C4BE2-4324-4DCB-7F42-D20650676FBA}"/>
                  </a:ext>
                </a:extLst>
              </p:cNvPr>
              <p:cNvSpPr/>
              <p:nvPr/>
            </p:nvSpPr>
            <p:spPr>
              <a:xfrm>
                <a:off x="2895600" y="3473887"/>
                <a:ext cx="1752600" cy="1555313"/>
              </a:xfrm>
              <a:prstGeom prst="flowChartConnector">
                <a:avLst/>
              </a:prstGeom>
              <a:solidFill>
                <a:srgbClr val="C1D5E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10" name="Text Box 8">
                <a:extLst>
                  <a:ext uri="{FF2B5EF4-FFF2-40B4-BE49-F238E27FC236}">
                    <a16:creationId xmlns:a16="http://schemas.microsoft.com/office/drawing/2014/main" id="{E695B52E-1486-6147-0A10-B91ADBC4454A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600325" y="3581796"/>
                <a:ext cx="2343149" cy="1417394"/>
              </a:xfrm>
              <a:prstGeom prst="flowChartConnector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9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4B87"/>
                    </a:solidFill>
                    <a:effectLst/>
                    <a:uLnTx/>
                    <a:uFillTx/>
                    <a:latin typeface="Arial"/>
                    <a:ea typeface="Open Sans Light"/>
                    <a:cs typeface="Arial"/>
                  </a:rPr>
                  <a:t>61.8%</a:t>
                </a:r>
              </a:p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9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1" u="none" strike="noStrike" kern="0" cap="none" spc="0" normalizeH="0" baseline="30000" noProof="0" dirty="0">
                    <a:ln>
                      <a:noFill/>
                    </a:ln>
                    <a:solidFill>
                      <a:srgbClr val="004B87"/>
                    </a:solidFill>
                    <a:effectLst/>
                    <a:uLnTx/>
                    <a:uFillTx/>
                    <a:latin typeface="Arial"/>
                    <a:ea typeface="Open Sans Light"/>
                    <a:cs typeface="Arial"/>
                  </a:rPr>
                  <a:t>Q1 Daily Digest Email Open Rate</a:t>
                </a:r>
                <a:endParaRPr lang="en-US" sz="1800" b="0" i="1" u="none" strike="noStrike" kern="0" cap="none" spc="0" normalizeH="0" baseline="30000" noProof="0" dirty="0">
                  <a:ln>
                    <a:noFill/>
                  </a:ln>
                  <a:solidFill>
                    <a:srgbClr val="004B87"/>
                  </a:solidFill>
                  <a:effectLst/>
                  <a:uLnTx/>
                  <a:uFillTx/>
                  <a:latin typeface="Arial"/>
                  <a:ea typeface="Open Sans Light"/>
                  <a:cs typeface="Arial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7EB4262-B574-89CE-2199-40E0342C9CB4}"/>
                </a:ext>
              </a:extLst>
            </p:cNvPr>
            <p:cNvGrpSpPr/>
            <p:nvPr/>
          </p:nvGrpSpPr>
          <p:grpSpPr>
            <a:xfrm>
              <a:off x="450212" y="1642725"/>
              <a:ext cx="2795022" cy="4300120"/>
              <a:chOff x="8304036" y="1730728"/>
              <a:chExt cx="2795022" cy="4300120"/>
            </a:xfrm>
          </p:grpSpPr>
          <p:pic>
            <p:nvPicPr>
              <p:cNvPr id="12" name="Picture 11" descr="Shape, square&#10;&#10;Description automatically generated">
                <a:extLst>
                  <a:ext uri="{FF2B5EF4-FFF2-40B4-BE49-F238E27FC236}">
                    <a16:creationId xmlns:a16="http://schemas.microsoft.com/office/drawing/2014/main" id="{66BD819A-AC2D-2346-C053-9D5D4DB80E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339"/>
              <a:stretch/>
            </p:blipFill>
            <p:spPr>
              <a:xfrm>
                <a:off x="8304036" y="1730728"/>
                <a:ext cx="2795022" cy="430012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E558108-6213-40CE-B9CA-3308AC5334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-130" r="1938" b="25105"/>
              <a:stretch/>
            </p:blipFill>
            <p:spPr>
              <a:xfrm>
                <a:off x="8581762" y="1962074"/>
                <a:ext cx="2239571" cy="4068773"/>
              </a:xfrm>
              <a:prstGeom prst="round2SameRect">
                <a:avLst/>
              </a:prstGeom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1C55B81-1A4C-8CF5-F18E-A25C31B4148B}"/>
                </a:ext>
              </a:extLst>
            </p:cNvPr>
            <p:cNvSpPr txBox="1"/>
            <p:nvPr/>
          </p:nvSpPr>
          <p:spPr>
            <a:xfrm>
              <a:off x="328675" y="5967141"/>
              <a:ext cx="320523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900" kern="0" dirty="0">
                  <a:solidFill>
                    <a:srgbClr val="4D4D4D"/>
                  </a:solidFill>
                  <a:latin typeface="Arial" panose="020B0604020202020204"/>
                  <a:cs typeface="Arial" panose="020B0604020202020204" pitchFamily="34" charset="0"/>
                </a:rPr>
                <a:t>Internal data from January 1, 2025 – December 31, 2025</a:t>
              </a:r>
            </a:p>
          </p:txBody>
        </p:sp>
      </p:grp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D22487B7-0387-17E4-3120-43C1CB73F25C}"/>
              </a:ext>
            </a:extLst>
          </p:cNvPr>
          <p:cNvGraphicFramePr/>
          <p:nvPr/>
        </p:nvGraphicFramePr>
        <p:xfrm>
          <a:off x="5160611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object 62">
            <a:extLst>
              <a:ext uri="{FF2B5EF4-FFF2-40B4-BE49-F238E27FC236}">
                <a16:creationId xmlns:a16="http://schemas.microsoft.com/office/drawing/2014/main" id="{5DB70ED9-9667-9711-C50B-6ABF708C010C}"/>
              </a:ext>
            </a:extLst>
          </p:cNvPr>
          <p:cNvSpPr txBox="1">
            <a:spLocks/>
          </p:cNvSpPr>
          <p:nvPr/>
        </p:nvSpPr>
        <p:spPr>
          <a:xfrm>
            <a:off x="844905" y="6457802"/>
            <a:ext cx="4114800" cy="162224"/>
          </a:xfrm>
          <a:prstGeom prst="rect">
            <a:avLst/>
          </a:prstGeom>
        </p:spPr>
        <p:txBody>
          <a:bodyPr vert="horz" wrap="square" lIns="0" tIns="635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96" lvl="0" defTabSz="914126">
              <a:spcBef>
                <a:spcPts val="5"/>
              </a:spcBef>
              <a:defRPr/>
            </a:pPr>
            <a:r>
              <a:rPr lang="en-US" sz="1050" kern="0">
                <a:solidFill>
                  <a:srgbClr val="4D4D4D"/>
                </a:solidFill>
                <a:latin typeface="Arial" panose="020B0604020202020204"/>
              </a:rPr>
              <a:t>©</a:t>
            </a:r>
            <a:r>
              <a:rPr lang="en-US" sz="1050" kern="0" spc="-204">
                <a:solidFill>
                  <a:srgbClr val="4D4D4D"/>
                </a:solidFill>
                <a:latin typeface="Arial" panose="020B0604020202020204"/>
              </a:rPr>
              <a:t> </a:t>
            </a:r>
            <a:r>
              <a:rPr lang="en-US" sz="1050" kern="0" spc="70">
                <a:solidFill>
                  <a:srgbClr val="4D4D4D"/>
                </a:solidFill>
                <a:latin typeface="Arial" panose="020B0604020202020204"/>
              </a:rPr>
              <a:t>2026</a:t>
            </a:r>
            <a:r>
              <a:rPr lang="en-US" sz="1050" kern="0" spc="215">
                <a:solidFill>
                  <a:srgbClr val="4D4D4D"/>
                </a:solidFill>
                <a:latin typeface="Arial" panose="020B0604020202020204"/>
              </a:rPr>
              <a:t> </a:t>
            </a:r>
            <a:r>
              <a:rPr lang="en-US" sz="1050" kern="0" spc="75">
                <a:solidFill>
                  <a:srgbClr val="4D4D4D"/>
                </a:solidFill>
                <a:latin typeface="Arial" panose="020B0604020202020204"/>
              </a:rPr>
              <a:t>UNITED</a:t>
            </a:r>
            <a:r>
              <a:rPr lang="en-US" sz="1050" kern="0" spc="204">
                <a:solidFill>
                  <a:srgbClr val="4D4D4D"/>
                </a:solidFill>
                <a:latin typeface="Arial" panose="020B0604020202020204"/>
              </a:rPr>
              <a:t> </a:t>
            </a:r>
            <a:r>
              <a:rPr lang="en-US" sz="1050" kern="0" spc="75">
                <a:solidFill>
                  <a:srgbClr val="4D4D4D"/>
                </a:solidFill>
                <a:latin typeface="Arial" panose="020B0604020202020204"/>
              </a:rPr>
              <a:t>STATES</a:t>
            </a:r>
            <a:r>
              <a:rPr lang="en-US" sz="1050" kern="0" spc="175">
                <a:solidFill>
                  <a:srgbClr val="4D4D4D"/>
                </a:solidFill>
                <a:latin typeface="Arial" panose="020B0604020202020204"/>
              </a:rPr>
              <a:t> </a:t>
            </a:r>
            <a:r>
              <a:rPr lang="en-US" sz="1050" kern="0" spc="75">
                <a:solidFill>
                  <a:srgbClr val="4D4D4D"/>
                </a:solidFill>
                <a:latin typeface="Arial" panose="020B0604020202020204"/>
              </a:rPr>
              <a:t>POSTAL</a:t>
            </a:r>
            <a:r>
              <a:rPr lang="en-US" sz="1050" kern="0" spc="190">
                <a:solidFill>
                  <a:srgbClr val="4D4D4D"/>
                </a:solidFill>
                <a:latin typeface="Arial" panose="020B0604020202020204"/>
              </a:rPr>
              <a:t> </a:t>
            </a:r>
            <a:r>
              <a:rPr lang="en-US" sz="1050" kern="0" spc="70">
                <a:solidFill>
                  <a:srgbClr val="4D4D4D"/>
                </a:solidFill>
                <a:latin typeface="Arial" panose="020B0604020202020204"/>
              </a:rPr>
              <a:t>SERVICE</a:t>
            </a:r>
          </a:p>
        </p:txBody>
      </p:sp>
      <p:sp>
        <p:nvSpPr>
          <p:cNvPr id="17" name="object 61">
            <a:extLst>
              <a:ext uri="{FF2B5EF4-FFF2-40B4-BE49-F238E27FC236}">
                <a16:creationId xmlns:a16="http://schemas.microsoft.com/office/drawing/2014/main" id="{525220B4-B124-BADB-D00E-C208594F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72965" y="6457802"/>
            <a:ext cx="2741612" cy="162224"/>
          </a:xfrm>
          <a:prstGeom prst="rect">
            <a:avLst/>
          </a:prstGeom>
        </p:spPr>
        <p:txBody>
          <a:bodyPr vert="horz" wrap="square" lIns="0" tIns="635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89" defTabSz="914126">
              <a:spcBef>
                <a:spcPts val="5"/>
              </a:spcBef>
              <a:defRPr/>
            </a:pPr>
            <a:fld id="{81D60167-4931-47E6-BA6A-407CBD079E47}" type="slidenum">
              <a:rPr lang="en-US" sz="1050" kern="0" spc="-25" smtClean="0">
                <a:solidFill>
                  <a:srgbClr val="4D4D4D"/>
                </a:solidFill>
                <a:latin typeface="Arial" panose="020B0604020202020204"/>
              </a:rPr>
              <a:pPr marL="38089" defTabSz="914126">
                <a:spcBef>
                  <a:spcPts val="5"/>
                </a:spcBef>
                <a:defRPr/>
              </a:pPr>
              <a:t>15</a:t>
            </a:fld>
            <a:endParaRPr lang="en-US" sz="1050" kern="0" spc="-25">
              <a:solidFill>
                <a:srgbClr val="4D4D4D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75739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8675" y="418083"/>
            <a:ext cx="11288590" cy="687496"/>
          </a:xfrm>
          <a:prstGeom prst="rect">
            <a:avLst/>
          </a:prstGeom>
        </p:spPr>
        <p:txBody>
          <a:bodyPr vert="horz" wrap="square" lIns="91440" tIns="193167" rIns="0" bIns="0" rtlCol="0" anchor="t">
            <a:spAutoFit/>
          </a:bodyPr>
          <a:lstStyle/>
          <a:p>
            <a:pPr marL="10795">
              <a:spcBef>
                <a:spcPts val="944"/>
              </a:spcBef>
            </a:pPr>
            <a:r>
              <a:rPr lang="en-US" spc="-35" dirty="0"/>
              <a:t>MAIL CAMPAIGN</a:t>
            </a:r>
            <a:r>
              <a:rPr spc="-150" dirty="0"/>
              <a:t> </a:t>
            </a:r>
            <a:r>
              <a:rPr spc="-10" dirty="0"/>
              <a:t>IMPRESSIONS</a:t>
            </a:r>
            <a:endParaRPr lang="en-US" spc="-10" dirty="0"/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2EF2FED1-707A-BF0A-F7D4-D4623B666AC4}"/>
              </a:ext>
            </a:extLst>
          </p:cNvPr>
          <p:cNvSpPr txBox="1">
            <a:spLocks/>
          </p:cNvSpPr>
          <p:nvPr/>
        </p:nvSpPr>
        <p:spPr>
          <a:xfrm>
            <a:off x="328675" y="136526"/>
            <a:ext cx="3752107" cy="24500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3852" rtl="0" eaLnBrk="1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US" sz="1000" b="0" kern="0" cap="all" spc="1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3852" rtl="0" eaLnBrk="1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799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3852" rtl="0" eaLnBrk="1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3852" rtl="0" eaLnBrk="1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39641" indent="-223771" algn="l" defTabSz="913852" rtl="0" eaLnBrk="1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3092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017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943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86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852" rtl="0" eaLnBrk="1" fontAlgn="auto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0" cap="all" spc="10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Reach engaged users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15410CDE-4B38-FE2E-E8DF-C3425F70C1DA}"/>
              </a:ext>
            </a:extLst>
          </p:cNvPr>
          <p:cNvSpPr txBox="1"/>
          <p:nvPr/>
        </p:nvSpPr>
        <p:spPr>
          <a:xfrm>
            <a:off x="328675" y="1140459"/>
            <a:ext cx="11466830" cy="577081"/>
          </a:xfrm>
          <a:prstGeom prst="rect">
            <a:avLst/>
          </a:prstGeom>
        </p:spPr>
        <p:txBody>
          <a:bodyPr vert="horz" wrap="square" lIns="91440" tIns="22860" rIns="0" bIns="0" rtlCol="0" anchor="t">
            <a:spAutoFit/>
          </a:bodyPr>
          <a:lstStyle/>
          <a:p>
            <a:pPr marL="12700" marR="5080" lvl="0" indent="0" defTabSz="914400" eaLnBrk="1" fontAlgn="auto" latinLnBrk="0" hangingPunct="1"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Arial"/>
                <a:cs typeface="Arial"/>
              </a:rPr>
              <a:t>Through the integration of hardcopy mail and digital marketing, the Informed Delivery</a:t>
            </a:r>
            <a:r>
              <a:rPr kumimoji="0" lang="en-US" b="0" i="0" u="none" strike="noStrike" kern="0" cap="none" spc="0" normalizeH="0" baseline="30000" noProof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Arial"/>
                <a:cs typeface="Arial"/>
              </a:rPr>
              <a:t>®</a:t>
            </a: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Arial"/>
                <a:cs typeface="Arial"/>
              </a:rPr>
              <a:t> feature continues to provide increased impressions for mailers.</a:t>
            </a:r>
            <a:endParaRPr lang="en-US"/>
          </a:p>
        </p:txBody>
      </p:sp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95850" y="2373740"/>
            <a:ext cx="993841" cy="3087001"/>
          </a:xfrm>
          <a:prstGeom prst="rect">
            <a:avLst/>
          </a:prstGeom>
        </p:spPr>
      </p:pic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0363" y="6201295"/>
            <a:ext cx="11451590" cy="0"/>
          </a:xfrm>
          <a:custGeom>
            <a:avLst/>
            <a:gdLst/>
            <a:ahLst/>
            <a:cxnLst/>
            <a:rect l="l" t="t" r="r" b="b"/>
            <a:pathLst>
              <a:path w="11451590">
                <a:moveTo>
                  <a:pt x="0" y="0"/>
                </a:moveTo>
                <a:lnTo>
                  <a:pt x="11451270" y="1"/>
                </a:lnTo>
              </a:path>
              <a:path w="11451590">
                <a:moveTo>
                  <a:pt x="0" y="0"/>
                </a:moveTo>
                <a:lnTo>
                  <a:pt x="11451270" y="1"/>
                </a:lnTo>
              </a:path>
            </a:pathLst>
          </a:custGeom>
          <a:ln w="12700">
            <a:solidFill>
              <a:srgbClr val="DA281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23FBBBEE-E2A9-A26D-D534-0A08A8034896}"/>
              </a:ext>
            </a:extLst>
          </p:cNvPr>
          <p:cNvGraphicFramePr/>
          <p:nvPr/>
        </p:nvGraphicFramePr>
        <p:xfrm>
          <a:off x="291437" y="2014839"/>
          <a:ext cx="6408776" cy="3549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E30ABA7-C53B-8D0B-DFD6-E73B6D90F096}"/>
              </a:ext>
            </a:extLst>
          </p:cNvPr>
          <p:cNvSpPr txBox="1"/>
          <p:nvPr/>
        </p:nvSpPr>
        <p:spPr>
          <a:xfrm>
            <a:off x="328675" y="5967141"/>
            <a:ext cx="3205238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900" kern="0" dirty="0">
                <a:solidFill>
                  <a:srgbClr val="4D4D4D"/>
                </a:solidFill>
                <a:latin typeface="Arial" panose="020B0604020202020204"/>
                <a:cs typeface="Arial"/>
              </a:rPr>
              <a:t>Internal data from January 1, 2025 – December 31, 2025</a:t>
            </a:r>
          </a:p>
        </p:txBody>
      </p:sp>
      <p:sp>
        <p:nvSpPr>
          <p:cNvPr id="13" name="object 62">
            <a:extLst>
              <a:ext uri="{FF2B5EF4-FFF2-40B4-BE49-F238E27FC236}">
                <a16:creationId xmlns:a16="http://schemas.microsoft.com/office/drawing/2014/main" id="{EBD0ADD7-FF7E-AEB7-1308-C974D9F15765}"/>
              </a:ext>
            </a:extLst>
          </p:cNvPr>
          <p:cNvSpPr txBox="1">
            <a:spLocks/>
          </p:cNvSpPr>
          <p:nvPr/>
        </p:nvSpPr>
        <p:spPr>
          <a:xfrm>
            <a:off x="844905" y="6457802"/>
            <a:ext cx="4114800" cy="162224"/>
          </a:xfrm>
          <a:prstGeom prst="rect">
            <a:avLst/>
          </a:prstGeom>
        </p:spPr>
        <p:txBody>
          <a:bodyPr vert="horz" wrap="square" lIns="0" tIns="635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96" lvl="0" defTabSz="914126">
              <a:spcBef>
                <a:spcPts val="5"/>
              </a:spcBef>
              <a:defRPr/>
            </a:pPr>
            <a:r>
              <a:rPr lang="en-US" sz="1050" kern="0">
                <a:solidFill>
                  <a:srgbClr val="4D4D4D"/>
                </a:solidFill>
                <a:latin typeface="Arial" panose="020B0604020202020204"/>
              </a:rPr>
              <a:t>©</a:t>
            </a:r>
            <a:r>
              <a:rPr lang="en-US" sz="1050" kern="0" spc="-204">
                <a:solidFill>
                  <a:srgbClr val="4D4D4D"/>
                </a:solidFill>
                <a:latin typeface="Arial" panose="020B0604020202020204"/>
              </a:rPr>
              <a:t> </a:t>
            </a:r>
            <a:r>
              <a:rPr lang="en-US" sz="1050" kern="0" spc="70">
                <a:solidFill>
                  <a:srgbClr val="4D4D4D"/>
                </a:solidFill>
                <a:latin typeface="Arial" panose="020B0604020202020204"/>
              </a:rPr>
              <a:t>2026</a:t>
            </a:r>
            <a:r>
              <a:rPr lang="en-US" sz="1050" kern="0" spc="215">
                <a:solidFill>
                  <a:srgbClr val="4D4D4D"/>
                </a:solidFill>
                <a:latin typeface="Arial" panose="020B0604020202020204"/>
              </a:rPr>
              <a:t> </a:t>
            </a:r>
            <a:r>
              <a:rPr lang="en-US" sz="1050" kern="0" spc="75">
                <a:solidFill>
                  <a:srgbClr val="4D4D4D"/>
                </a:solidFill>
                <a:latin typeface="Arial" panose="020B0604020202020204"/>
              </a:rPr>
              <a:t>UNITED</a:t>
            </a:r>
            <a:r>
              <a:rPr lang="en-US" sz="1050" kern="0" spc="204">
                <a:solidFill>
                  <a:srgbClr val="4D4D4D"/>
                </a:solidFill>
                <a:latin typeface="Arial" panose="020B0604020202020204"/>
              </a:rPr>
              <a:t> </a:t>
            </a:r>
            <a:r>
              <a:rPr lang="en-US" sz="1050" kern="0" spc="75">
                <a:solidFill>
                  <a:srgbClr val="4D4D4D"/>
                </a:solidFill>
                <a:latin typeface="Arial" panose="020B0604020202020204"/>
              </a:rPr>
              <a:t>STATES</a:t>
            </a:r>
            <a:r>
              <a:rPr lang="en-US" sz="1050" kern="0" spc="175">
                <a:solidFill>
                  <a:srgbClr val="4D4D4D"/>
                </a:solidFill>
                <a:latin typeface="Arial" panose="020B0604020202020204"/>
              </a:rPr>
              <a:t> </a:t>
            </a:r>
            <a:r>
              <a:rPr lang="en-US" sz="1050" kern="0" spc="75">
                <a:solidFill>
                  <a:srgbClr val="4D4D4D"/>
                </a:solidFill>
                <a:latin typeface="Arial" panose="020B0604020202020204"/>
              </a:rPr>
              <a:t>POSTAL</a:t>
            </a:r>
            <a:r>
              <a:rPr lang="en-US" sz="1050" kern="0" spc="190">
                <a:solidFill>
                  <a:srgbClr val="4D4D4D"/>
                </a:solidFill>
                <a:latin typeface="Arial" panose="020B0604020202020204"/>
              </a:rPr>
              <a:t> </a:t>
            </a:r>
            <a:r>
              <a:rPr lang="en-US" sz="1050" kern="0" spc="70">
                <a:solidFill>
                  <a:srgbClr val="4D4D4D"/>
                </a:solidFill>
                <a:latin typeface="Arial" panose="020B0604020202020204"/>
              </a:rPr>
              <a:t>SERVICE</a:t>
            </a:r>
          </a:p>
        </p:txBody>
      </p:sp>
      <p:sp>
        <p:nvSpPr>
          <p:cNvPr id="14" name="object 61">
            <a:extLst>
              <a:ext uri="{FF2B5EF4-FFF2-40B4-BE49-F238E27FC236}">
                <a16:creationId xmlns:a16="http://schemas.microsoft.com/office/drawing/2014/main" id="{E08F47EB-E1EA-2D1E-2769-B25883909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70363" y="6457802"/>
            <a:ext cx="2741612" cy="162224"/>
          </a:xfrm>
          <a:prstGeom prst="rect">
            <a:avLst/>
          </a:prstGeom>
        </p:spPr>
        <p:txBody>
          <a:bodyPr vert="horz" wrap="square" lIns="0" tIns="635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89" defTabSz="914126">
              <a:spcBef>
                <a:spcPts val="5"/>
              </a:spcBef>
              <a:defRPr/>
            </a:pPr>
            <a:fld id="{81D60167-4931-47E6-BA6A-407CBD079E47}" type="slidenum">
              <a:rPr lang="en-US" sz="1050" kern="0" spc="-25" smtClean="0">
                <a:solidFill>
                  <a:srgbClr val="4D4D4D"/>
                </a:solidFill>
                <a:latin typeface="Arial" panose="020B0604020202020204"/>
              </a:rPr>
              <a:pPr marL="38089" defTabSz="914126">
                <a:spcBef>
                  <a:spcPts val="5"/>
                </a:spcBef>
                <a:defRPr/>
              </a:pPr>
              <a:t>16</a:t>
            </a:fld>
            <a:endParaRPr lang="en-US" sz="1050" kern="0" spc="-25">
              <a:solidFill>
                <a:srgbClr val="4D4D4D"/>
              </a:solidFill>
              <a:latin typeface="Arial" panose="020B0604020202020204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D73DCE5-F820-DF2B-61DE-FAF90FDD4631}"/>
              </a:ext>
            </a:extLst>
          </p:cNvPr>
          <p:cNvSpPr/>
          <p:nvPr/>
        </p:nvSpPr>
        <p:spPr>
          <a:xfrm>
            <a:off x="7322315" y="2975219"/>
            <a:ext cx="2438400" cy="69849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FC87A1-D619-4797-5F26-928946545A9E}"/>
              </a:ext>
            </a:extLst>
          </p:cNvPr>
          <p:cNvSpPr txBox="1"/>
          <p:nvPr/>
        </p:nvSpPr>
        <p:spPr>
          <a:xfrm>
            <a:off x="9816254" y="3027690"/>
            <a:ext cx="2084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Campaign Mailpieces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1C515F-BA50-8631-1AB9-5BA2BFF84464}"/>
              </a:ext>
            </a:extLst>
          </p:cNvPr>
          <p:cNvSpPr txBox="1"/>
          <p:nvPr/>
        </p:nvSpPr>
        <p:spPr>
          <a:xfrm>
            <a:off x="7360310" y="3089246"/>
            <a:ext cx="237191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10,414,630,106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EB64B8D-09B2-446F-F185-C11F64D069A2}"/>
              </a:ext>
            </a:extLst>
          </p:cNvPr>
          <p:cNvSpPr/>
          <p:nvPr/>
        </p:nvSpPr>
        <p:spPr>
          <a:xfrm>
            <a:off x="7322315" y="1891166"/>
            <a:ext cx="2438400" cy="698498"/>
          </a:xfrm>
          <a:prstGeom prst="roundRect">
            <a:avLst/>
          </a:prstGeom>
          <a:solidFill>
            <a:srgbClr val="004B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F8D329A-F193-29A2-FD21-D811A79D8968}"/>
              </a:ext>
            </a:extLst>
          </p:cNvPr>
          <p:cNvSpPr txBox="1"/>
          <p:nvPr/>
        </p:nvSpPr>
        <p:spPr>
          <a:xfrm>
            <a:off x="7360310" y="2014839"/>
            <a:ext cx="2371912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12,115,933,646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09CA77-CD3A-D57C-A510-00A4784E0F4F}"/>
              </a:ext>
            </a:extLst>
          </p:cNvPr>
          <p:cNvSpPr txBox="1"/>
          <p:nvPr/>
        </p:nvSpPr>
        <p:spPr>
          <a:xfrm>
            <a:off x="9816254" y="1949580"/>
            <a:ext cx="2368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Emails sent with Campaigns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6EFD6B62-C5EE-80A8-9AC7-806D68F79690}"/>
              </a:ext>
            </a:extLst>
          </p:cNvPr>
          <p:cNvSpPr/>
          <p:nvPr/>
        </p:nvSpPr>
        <p:spPr>
          <a:xfrm>
            <a:off x="7322315" y="3994821"/>
            <a:ext cx="2438400" cy="69849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05117C9-03A8-0153-B5F4-8AA766019941}"/>
              </a:ext>
            </a:extLst>
          </p:cNvPr>
          <p:cNvSpPr txBox="1"/>
          <p:nvPr/>
        </p:nvSpPr>
        <p:spPr>
          <a:xfrm>
            <a:off x="7504993" y="4108848"/>
            <a:ext cx="214042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7,116,210,147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AA15530-F495-E4D4-3357-E203DF2BC550}"/>
              </a:ext>
            </a:extLst>
          </p:cNvPr>
          <p:cNvSpPr txBox="1"/>
          <p:nvPr/>
        </p:nvSpPr>
        <p:spPr>
          <a:xfrm>
            <a:off x="9816254" y="4168029"/>
            <a:ext cx="2368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Emails Opened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6959C1A7-4C15-12A1-1932-6E1BF3130BD9}"/>
              </a:ext>
            </a:extLst>
          </p:cNvPr>
          <p:cNvSpPr/>
          <p:nvPr/>
        </p:nvSpPr>
        <p:spPr>
          <a:xfrm>
            <a:off x="7322315" y="4931834"/>
            <a:ext cx="2438400" cy="698498"/>
          </a:xfrm>
          <a:prstGeom prst="roundRect">
            <a:avLst/>
          </a:prstGeom>
          <a:solidFill>
            <a:srgbClr val="2187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C8ACC87-2C6A-99E3-D432-9F9097DB9F5D}"/>
              </a:ext>
            </a:extLst>
          </p:cNvPr>
          <p:cNvSpPr txBox="1"/>
          <p:nvPr/>
        </p:nvSpPr>
        <p:spPr>
          <a:xfrm>
            <a:off x="7504993" y="5045861"/>
            <a:ext cx="214042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16,332,799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753A699-28A2-1603-5152-019C24790982}"/>
              </a:ext>
            </a:extLst>
          </p:cNvPr>
          <p:cNvSpPr txBox="1"/>
          <p:nvPr/>
        </p:nvSpPr>
        <p:spPr>
          <a:xfrm>
            <a:off x="9816254" y="5152634"/>
            <a:ext cx="2368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Campaign Clicks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70364" y="630475"/>
            <a:ext cx="11449050" cy="505138"/>
          </a:xfrm>
          <a:prstGeom prst="rect">
            <a:avLst/>
          </a:prstGeom>
        </p:spPr>
        <p:txBody>
          <a:bodyPr vert="horz" wrap="square" lIns="9144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35" dirty="0"/>
              <a:t>INFORMED DELIVERY</a:t>
            </a:r>
            <a:r>
              <a:rPr lang="en-US" spc="-35" baseline="30000" dirty="0"/>
              <a:t>® </a:t>
            </a:r>
            <a:r>
              <a:rPr lang="en-US" spc="-35" dirty="0"/>
              <a:t>AS A MARKETING CHANNEL </a:t>
            </a:r>
            <a:endParaRPr spc="-10" dirty="0"/>
          </a:p>
        </p:txBody>
      </p:sp>
      <p:sp>
        <p:nvSpPr>
          <p:cNvPr id="10" name="object 62">
            <a:extLst>
              <a:ext uri="{FF2B5EF4-FFF2-40B4-BE49-F238E27FC236}">
                <a16:creationId xmlns:a16="http://schemas.microsoft.com/office/drawing/2014/main" id="{A3A0E833-61A8-9F52-639A-C5AF4F48DE09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>
          <a:xfrm>
            <a:off x="843537" y="6457803"/>
            <a:ext cx="4115872" cy="162224"/>
          </a:xfrm>
          <a:prstGeom prst="rect">
            <a:avLst/>
          </a:prstGeom>
        </p:spPr>
        <p:txBody>
          <a:bodyPr vert="horz" wrap="square" lIns="0" tIns="635" rIns="0" bIns="0" rtlCol="0" anchor="ctr">
            <a:spAutoFit/>
          </a:bodyPr>
          <a:lstStyle/>
          <a:p>
            <a:pPr marL="12696" lvl="0" defTabSz="914126">
              <a:spcBef>
                <a:spcPts val="5"/>
              </a:spcBef>
              <a:defRPr/>
            </a:pPr>
            <a:r>
              <a:rPr lang="en-US" spc="0">
                <a:solidFill>
                  <a:srgbClr val="4D4D4D"/>
                </a:solidFill>
              </a:rPr>
              <a:t>©</a:t>
            </a:r>
            <a:r>
              <a:rPr lang="en-US" spc="-204">
                <a:solidFill>
                  <a:srgbClr val="4D4D4D"/>
                </a:solidFill>
              </a:rPr>
              <a:t> </a:t>
            </a:r>
            <a:r>
              <a:rPr lang="en-US" spc="70">
                <a:solidFill>
                  <a:srgbClr val="4D4D4D"/>
                </a:solidFill>
              </a:rPr>
              <a:t>2026</a:t>
            </a:r>
            <a:r>
              <a:rPr lang="en-US" spc="215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UNITED</a:t>
            </a:r>
            <a:r>
              <a:rPr lang="en-US" spc="204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STATES</a:t>
            </a:r>
            <a:r>
              <a:rPr lang="en-US" spc="175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POSTAL</a:t>
            </a:r>
            <a:r>
              <a:rPr lang="en-US" spc="190">
                <a:solidFill>
                  <a:srgbClr val="4D4D4D"/>
                </a:solidFill>
              </a:rPr>
              <a:t> </a:t>
            </a:r>
            <a:r>
              <a:rPr lang="en-US" spc="70">
                <a:solidFill>
                  <a:srgbClr val="4D4D4D"/>
                </a:solidFill>
              </a:rPr>
              <a:t>SERVICE</a:t>
            </a:r>
          </a:p>
        </p:txBody>
      </p:sp>
      <p:sp>
        <p:nvSpPr>
          <p:cNvPr id="11" name="object 61">
            <a:extLst>
              <a:ext uri="{FF2B5EF4-FFF2-40B4-BE49-F238E27FC236}">
                <a16:creationId xmlns:a16="http://schemas.microsoft.com/office/drawing/2014/main" id="{638F79FE-D076-77AA-B9A0-BA52AD89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635" rIns="0" bIns="0" rtlCol="0" anchor="ctr">
            <a:spAutoFit/>
          </a:bodyPr>
          <a:lstStyle/>
          <a:p>
            <a:pPr marL="38089" marR="0" lvl="0" indent="0" algn="l" defTabSz="914126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50" b="0" i="0" u="none" strike="noStrike" kern="0" cap="none" spc="-25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38089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sz="1050" b="0" i="0" u="none" strike="noStrike" kern="0" cap="none" spc="-25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1D06FB3-B404-8812-76AF-025F280641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0364" y="1196790"/>
            <a:ext cx="11449050" cy="663258"/>
          </a:xfrm>
        </p:spPr>
        <p:txBody>
          <a:bodyPr lIns="91440"/>
          <a:lstStyle/>
          <a:p>
            <a:r>
              <a:rPr lang="en-US" dirty="0"/>
              <a:t>Business mailers and shippers can engage users through an integrated mail or package digital marketing campaign that generates additional consumer impressions, interactions, and insights.</a:t>
            </a:r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36742DA3-D44F-186E-194F-E44115DE5611}"/>
              </a:ext>
            </a:extLst>
          </p:cNvPr>
          <p:cNvSpPr txBox="1">
            <a:spLocks/>
          </p:cNvSpPr>
          <p:nvPr/>
        </p:nvSpPr>
        <p:spPr>
          <a:xfrm>
            <a:off x="370364" y="136526"/>
            <a:ext cx="3752107" cy="24500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3852" rtl="0" eaLnBrk="1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US" sz="1000" b="0" kern="0" cap="all" spc="1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3852" rtl="0" eaLnBrk="1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799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3852" rtl="0" eaLnBrk="1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3852" rtl="0" eaLnBrk="1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39641" indent="-223771" algn="l" defTabSz="913852" rtl="0" eaLnBrk="1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3092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017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943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86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852" rtl="0" eaLnBrk="1" fontAlgn="auto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0" cap="all" spc="10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ADDED VALUE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8087552-CAC4-2449-FBA6-C7D96E7D9AA5}"/>
              </a:ext>
            </a:extLst>
          </p:cNvPr>
          <p:cNvGrpSpPr/>
          <p:nvPr/>
        </p:nvGrpSpPr>
        <p:grpSpPr>
          <a:xfrm>
            <a:off x="563700" y="2094942"/>
            <a:ext cx="2560320" cy="3125478"/>
            <a:chOff x="563700" y="2094942"/>
            <a:chExt cx="2560320" cy="312547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D9F08B8-CC81-3A26-2B48-0ED4136FF79C}"/>
                </a:ext>
              </a:extLst>
            </p:cNvPr>
            <p:cNvGrpSpPr/>
            <p:nvPr/>
          </p:nvGrpSpPr>
          <p:grpSpPr>
            <a:xfrm>
              <a:off x="563700" y="3031466"/>
              <a:ext cx="2560320" cy="2188954"/>
              <a:chOff x="818224" y="2720643"/>
              <a:chExt cx="2149223" cy="2188954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41CBB5BB-660B-6966-FFA6-A804648860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8224" y="2720643"/>
                <a:ext cx="2049438" cy="0"/>
              </a:xfrm>
              <a:prstGeom prst="line">
                <a:avLst/>
              </a:prstGeom>
              <a:ln w="5715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05A9B09-9321-FA4D-76F5-0F06913E73DA}"/>
                  </a:ext>
                </a:extLst>
              </p:cNvPr>
              <p:cNvSpPr/>
              <p:nvPr/>
            </p:nvSpPr>
            <p:spPr>
              <a:xfrm>
                <a:off x="818224" y="2955216"/>
                <a:ext cx="2149223" cy="19543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Pct val="100000"/>
                  <a:buFontTx/>
                  <a:buNone/>
                  <a:tabLst/>
                  <a:defRPr/>
                </a:pPr>
                <a:r>
                  <a:rPr lang="en-US" sz="1600" b="1">
                    <a:solidFill>
                      <a:schemeClr val="tx2">
                        <a:lumMod val="75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Save Advertising Dollars</a:t>
                </a: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Pct val="100000"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Informed Delivery campaigns provide a 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free marketing channel </a:t>
                </a:r>
                <a:r>
                  <a:rPr lang="en-US" sz="1200">
                    <a:solidFill>
                      <a:schemeClr val="tx2">
                        <a:lumMod val="75000"/>
                      </a:schemeClr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for businesses to promote custom messages. Brands can elevate their hardcopy mail campaigns by pairing them with a digital experience at no additional cost.  </a:t>
                </a: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B46EEBFE-33FE-EA29-EDF5-63556059B7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701" y="2094942"/>
              <a:ext cx="762455" cy="764771"/>
            </a:xfrm>
            <a:custGeom>
              <a:avLst/>
              <a:gdLst>
                <a:gd name="T0" fmla="*/ 311 w 658"/>
                <a:gd name="T1" fmla="*/ 658 h 658"/>
                <a:gd name="T2" fmla="*/ 262 w 658"/>
                <a:gd name="T3" fmla="*/ 652 h 658"/>
                <a:gd name="T4" fmla="*/ 201 w 658"/>
                <a:gd name="T5" fmla="*/ 633 h 658"/>
                <a:gd name="T6" fmla="*/ 119 w 658"/>
                <a:gd name="T7" fmla="*/ 583 h 658"/>
                <a:gd name="T8" fmla="*/ 56 w 658"/>
                <a:gd name="T9" fmla="*/ 513 h 658"/>
                <a:gd name="T10" fmla="*/ 14 w 658"/>
                <a:gd name="T11" fmla="*/ 427 h 658"/>
                <a:gd name="T12" fmla="*/ 4 w 658"/>
                <a:gd name="T13" fmla="*/ 379 h 658"/>
                <a:gd name="T14" fmla="*/ 0 w 658"/>
                <a:gd name="T15" fmla="*/ 329 h 658"/>
                <a:gd name="T16" fmla="*/ 1 w 658"/>
                <a:gd name="T17" fmla="*/ 295 h 658"/>
                <a:gd name="T18" fmla="*/ 10 w 658"/>
                <a:gd name="T19" fmla="*/ 247 h 658"/>
                <a:gd name="T20" fmla="*/ 40 w 658"/>
                <a:gd name="T21" fmla="*/ 173 h 658"/>
                <a:gd name="T22" fmla="*/ 96 w 658"/>
                <a:gd name="T23" fmla="*/ 96 h 658"/>
                <a:gd name="T24" fmla="*/ 172 w 658"/>
                <a:gd name="T25" fmla="*/ 40 h 658"/>
                <a:gd name="T26" fmla="*/ 247 w 658"/>
                <a:gd name="T27" fmla="*/ 10 h 658"/>
                <a:gd name="T28" fmla="*/ 295 w 658"/>
                <a:gd name="T29" fmla="*/ 2 h 658"/>
                <a:gd name="T30" fmla="*/ 329 w 658"/>
                <a:gd name="T31" fmla="*/ 0 h 658"/>
                <a:gd name="T32" fmla="*/ 379 w 658"/>
                <a:gd name="T33" fmla="*/ 4 h 658"/>
                <a:gd name="T34" fmla="*/ 426 w 658"/>
                <a:gd name="T35" fmla="*/ 16 h 658"/>
                <a:gd name="T36" fmla="*/ 513 w 658"/>
                <a:gd name="T37" fmla="*/ 56 h 658"/>
                <a:gd name="T38" fmla="*/ 583 w 658"/>
                <a:gd name="T39" fmla="*/ 121 h 658"/>
                <a:gd name="T40" fmla="*/ 631 w 658"/>
                <a:gd name="T41" fmla="*/ 201 h 658"/>
                <a:gd name="T42" fmla="*/ 651 w 658"/>
                <a:gd name="T43" fmla="*/ 263 h 658"/>
                <a:gd name="T44" fmla="*/ 657 w 658"/>
                <a:gd name="T45" fmla="*/ 313 h 658"/>
                <a:gd name="T46" fmla="*/ 657 w 658"/>
                <a:gd name="T47" fmla="*/ 346 h 658"/>
                <a:gd name="T48" fmla="*/ 651 w 658"/>
                <a:gd name="T49" fmla="*/ 396 h 658"/>
                <a:gd name="T50" fmla="*/ 631 w 658"/>
                <a:gd name="T51" fmla="*/ 457 h 658"/>
                <a:gd name="T52" fmla="*/ 583 w 658"/>
                <a:gd name="T53" fmla="*/ 539 h 658"/>
                <a:gd name="T54" fmla="*/ 513 w 658"/>
                <a:gd name="T55" fmla="*/ 602 h 658"/>
                <a:gd name="T56" fmla="*/ 426 w 658"/>
                <a:gd name="T57" fmla="*/ 644 h 658"/>
                <a:gd name="T58" fmla="*/ 379 w 658"/>
                <a:gd name="T59" fmla="*/ 654 h 658"/>
                <a:gd name="T60" fmla="*/ 329 w 658"/>
                <a:gd name="T61" fmla="*/ 658 h 658"/>
                <a:gd name="T62" fmla="*/ 329 w 658"/>
                <a:gd name="T63" fmla="*/ 37 h 658"/>
                <a:gd name="T64" fmla="*/ 241 w 658"/>
                <a:gd name="T65" fmla="*/ 51 h 658"/>
                <a:gd name="T66" fmla="*/ 166 w 658"/>
                <a:gd name="T67" fmla="*/ 88 h 658"/>
                <a:gd name="T68" fmla="*/ 104 w 658"/>
                <a:gd name="T69" fmla="*/ 144 h 658"/>
                <a:gd name="T70" fmla="*/ 60 w 658"/>
                <a:gd name="T71" fmla="*/ 216 h 658"/>
                <a:gd name="T72" fmla="*/ 38 w 658"/>
                <a:gd name="T73" fmla="*/ 299 h 658"/>
                <a:gd name="T74" fmla="*/ 38 w 658"/>
                <a:gd name="T75" fmla="*/ 359 h 658"/>
                <a:gd name="T76" fmla="*/ 60 w 658"/>
                <a:gd name="T77" fmla="*/ 443 h 658"/>
                <a:gd name="T78" fmla="*/ 104 w 658"/>
                <a:gd name="T79" fmla="*/ 514 h 658"/>
                <a:gd name="T80" fmla="*/ 166 w 658"/>
                <a:gd name="T81" fmla="*/ 571 h 658"/>
                <a:gd name="T82" fmla="*/ 241 w 658"/>
                <a:gd name="T83" fmla="*/ 607 h 658"/>
                <a:gd name="T84" fmla="*/ 329 w 658"/>
                <a:gd name="T85" fmla="*/ 621 h 658"/>
                <a:gd name="T86" fmla="*/ 387 w 658"/>
                <a:gd name="T87" fmla="*/ 615 h 658"/>
                <a:gd name="T88" fmla="*/ 467 w 658"/>
                <a:gd name="T89" fmla="*/ 586 h 658"/>
                <a:gd name="T90" fmla="*/ 534 w 658"/>
                <a:gd name="T91" fmla="*/ 535 h 658"/>
                <a:gd name="T92" fmla="*/ 584 w 658"/>
                <a:gd name="T93" fmla="*/ 467 h 658"/>
                <a:gd name="T94" fmla="*/ 614 w 658"/>
                <a:gd name="T95" fmla="*/ 388 h 658"/>
                <a:gd name="T96" fmla="*/ 620 w 658"/>
                <a:gd name="T97" fmla="*/ 329 h 658"/>
                <a:gd name="T98" fmla="*/ 607 w 658"/>
                <a:gd name="T99" fmla="*/ 243 h 658"/>
                <a:gd name="T100" fmla="*/ 569 w 658"/>
                <a:gd name="T101" fmla="*/ 166 h 658"/>
                <a:gd name="T102" fmla="*/ 514 w 658"/>
                <a:gd name="T103" fmla="*/ 105 h 658"/>
                <a:gd name="T104" fmla="*/ 442 w 658"/>
                <a:gd name="T105" fmla="*/ 62 h 658"/>
                <a:gd name="T106" fmla="*/ 358 w 658"/>
                <a:gd name="T107" fmla="*/ 4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58" h="658">
                  <a:moveTo>
                    <a:pt x="329" y="658"/>
                  </a:moveTo>
                  <a:lnTo>
                    <a:pt x="329" y="658"/>
                  </a:lnTo>
                  <a:lnTo>
                    <a:pt x="311" y="658"/>
                  </a:lnTo>
                  <a:lnTo>
                    <a:pt x="295" y="657"/>
                  </a:lnTo>
                  <a:lnTo>
                    <a:pt x="279" y="654"/>
                  </a:lnTo>
                  <a:lnTo>
                    <a:pt x="262" y="652"/>
                  </a:lnTo>
                  <a:lnTo>
                    <a:pt x="247" y="648"/>
                  </a:lnTo>
                  <a:lnTo>
                    <a:pt x="231" y="644"/>
                  </a:lnTo>
                  <a:lnTo>
                    <a:pt x="201" y="633"/>
                  </a:lnTo>
                  <a:lnTo>
                    <a:pt x="172" y="618"/>
                  </a:lnTo>
                  <a:lnTo>
                    <a:pt x="145" y="602"/>
                  </a:lnTo>
                  <a:lnTo>
                    <a:pt x="119" y="583"/>
                  </a:lnTo>
                  <a:lnTo>
                    <a:pt x="96" y="562"/>
                  </a:lnTo>
                  <a:lnTo>
                    <a:pt x="75" y="539"/>
                  </a:lnTo>
                  <a:lnTo>
                    <a:pt x="56" y="513"/>
                  </a:lnTo>
                  <a:lnTo>
                    <a:pt x="40" y="486"/>
                  </a:lnTo>
                  <a:lnTo>
                    <a:pt x="25" y="457"/>
                  </a:lnTo>
                  <a:lnTo>
                    <a:pt x="14" y="427"/>
                  </a:lnTo>
                  <a:lnTo>
                    <a:pt x="10" y="411"/>
                  </a:lnTo>
                  <a:lnTo>
                    <a:pt x="6" y="396"/>
                  </a:lnTo>
                  <a:lnTo>
                    <a:pt x="4" y="379"/>
                  </a:lnTo>
                  <a:lnTo>
                    <a:pt x="1" y="363"/>
                  </a:lnTo>
                  <a:lnTo>
                    <a:pt x="0" y="346"/>
                  </a:lnTo>
                  <a:lnTo>
                    <a:pt x="0" y="329"/>
                  </a:lnTo>
                  <a:lnTo>
                    <a:pt x="0" y="329"/>
                  </a:lnTo>
                  <a:lnTo>
                    <a:pt x="0" y="313"/>
                  </a:lnTo>
                  <a:lnTo>
                    <a:pt x="1" y="295"/>
                  </a:lnTo>
                  <a:lnTo>
                    <a:pt x="4" y="279"/>
                  </a:lnTo>
                  <a:lnTo>
                    <a:pt x="6" y="263"/>
                  </a:lnTo>
                  <a:lnTo>
                    <a:pt x="10" y="247"/>
                  </a:lnTo>
                  <a:lnTo>
                    <a:pt x="14" y="232"/>
                  </a:lnTo>
                  <a:lnTo>
                    <a:pt x="25" y="201"/>
                  </a:lnTo>
                  <a:lnTo>
                    <a:pt x="40" y="173"/>
                  </a:lnTo>
                  <a:lnTo>
                    <a:pt x="56" y="145"/>
                  </a:lnTo>
                  <a:lnTo>
                    <a:pt x="75" y="121"/>
                  </a:lnTo>
                  <a:lnTo>
                    <a:pt x="96" y="96"/>
                  </a:lnTo>
                  <a:lnTo>
                    <a:pt x="119" y="75"/>
                  </a:lnTo>
                  <a:lnTo>
                    <a:pt x="145" y="56"/>
                  </a:lnTo>
                  <a:lnTo>
                    <a:pt x="172" y="40"/>
                  </a:lnTo>
                  <a:lnTo>
                    <a:pt x="201" y="27"/>
                  </a:lnTo>
                  <a:lnTo>
                    <a:pt x="231" y="16"/>
                  </a:lnTo>
                  <a:lnTo>
                    <a:pt x="247" y="10"/>
                  </a:lnTo>
                  <a:lnTo>
                    <a:pt x="262" y="6"/>
                  </a:lnTo>
                  <a:lnTo>
                    <a:pt x="279" y="4"/>
                  </a:lnTo>
                  <a:lnTo>
                    <a:pt x="295" y="2"/>
                  </a:lnTo>
                  <a:lnTo>
                    <a:pt x="311" y="1"/>
                  </a:lnTo>
                  <a:lnTo>
                    <a:pt x="329" y="0"/>
                  </a:lnTo>
                  <a:lnTo>
                    <a:pt x="329" y="0"/>
                  </a:lnTo>
                  <a:lnTo>
                    <a:pt x="345" y="1"/>
                  </a:lnTo>
                  <a:lnTo>
                    <a:pt x="362" y="2"/>
                  </a:lnTo>
                  <a:lnTo>
                    <a:pt x="379" y="4"/>
                  </a:lnTo>
                  <a:lnTo>
                    <a:pt x="395" y="6"/>
                  </a:lnTo>
                  <a:lnTo>
                    <a:pt x="411" y="10"/>
                  </a:lnTo>
                  <a:lnTo>
                    <a:pt x="426" y="16"/>
                  </a:lnTo>
                  <a:lnTo>
                    <a:pt x="456" y="27"/>
                  </a:lnTo>
                  <a:lnTo>
                    <a:pt x="485" y="40"/>
                  </a:lnTo>
                  <a:lnTo>
                    <a:pt x="513" y="56"/>
                  </a:lnTo>
                  <a:lnTo>
                    <a:pt x="537" y="75"/>
                  </a:lnTo>
                  <a:lnTo>
                    <a:pt x="561" y="96"/>
                  </a:lnTo>
                  <a:lnTo>
                    <a:pt x="583" y="121"/>
                  </a:lnTo>
                  <a:lnTo>
                    <a:pt x="602" y="145"/>
                  </a:lnTo>
                  <a:lnTo>
                    <a:pt x="618" y="173"/>
                  </a:lnTo>
                  <a:lnTo>
                    <a:pt x="631" y="201"/>
                  </a:lnTo>
                  <a:lnTo>
                    <a:pt x="643" y="232"/>
                  </a:lnTo>
                  <a:lnTo>
                    <a:pt x="647" y="247"/>
                  </a:lnTo>
                  <a:lnTo>
                    <a:pt x="651" y="263"/>
                  </a:lnTo>
                  <a:lnTo>
                    <a:pt x="654" y="279"/>
                  </a:lnTo>
                  <a:lnTo>
                    <a:pt x="655" y="295"/>
                  </a:lnTo>
                  <a:lnTo>
                    <a:pt x="657" y="313"/>
                  </a:lnTo>
                  <a:lnTo>
                    <a:pt x="658" y="329"/>
                  </a:lnTo>
                  <a:lnTo>
                    <a:pt x="658" y="329"/>
                  </a:lnTo>
                  <a:lnTo>
                    <a:pt x="657" y="346"/>
                  </a:lnTo>
                  <a:lnTo>
                    <a:pt x="655" y="363"/>
                  </a:lnTo>
                  <a:lnTo>
                    <a:pt x="654" y="379"/>
                  </a:lnTo>
                  <a:lnTo>
                    <a:pt x="651" y="396"/>
                  </a:lnTo>
                  <a:lnTo>
                    <a:pt x="647" y="411"/>
                  </a:lnTo>
                  <a:lnTo>
                    <a:pt x="643" y="427"/>
                  </a:lnTo>
                  <a:lnTo>
                    <a:pt x="631" y="457"/>
                  </a:lnTo>
                  <a:lnTo>
                    <a:pt x="618" y="486"/>
                  </a:lnTo>
                  <a:lnTo>
                    <a:pt x="602" y="513"/>
                  </a:lnTo>
                  <a:lnTo>
                    <a:pt x="583" y="539"/>
                  </a:lnTo>
                  <a:lnTo>
                    <a:pt x="561" y="562"/>
                  </a:lnTo>
                  <a:lnTo>
                    <a:pt x="537" y="583"/>
                  </a:lnTo>
                  <a:lnTo>
                    <a:pt x="513" y="602"/>
                  </a:lnTo>
                  <a:lnTo>
                    <a:pt x="485" y="618"/>
                  </a:lnTo>
                  <a:lnTo>
                    <a:pt x="456" y="633"/>
                  </a:lnTo>
                  <a:lnTo>
                    <a:pt x="426" y="644"/>
                  </a:lnTo>
                  <a:lnTo>
                    <a:pt x="411" y="648"/>
                  </a:lnTo>
                  <a:lnTo>
                    <a:pt x="395" y="652"/>
                  </a:lnTo>
                  <a:lnTo>
                    <a:pt x="379" y="654"/>
                  </a:lnTo>
                  <a:lnTo>
                    <a:pt x="362" y="657"/>
                  </a:lnTo>
                  <a:lnTo>
                    <a:pt x="345" y="658"/>
                  </a:lnTo>
                  <a:lnTo>
                    <a:pt x="329" y="658"/>
                  </a:lnTo>
                  <a:lnTo>
                    <a:pt x="329" y="658"/>
                  </a:lnTo>
                  <a:close/>
                  <a:moveTo>
                    <a:pt x="329" y="37"/>
                  </a:moveTo>
                  <a:lnTo>
                    <a:pt x="329" y="37"/>
                  </a:lnTo>
                  <a:lnTo>
                    <a:pt x="299" y="40"/>
                  </a:lnTo>
                  <a:lnTo>
                    <a:pt x="270" y="44"/>
                  </a:lnTo>
                  <a:lnTo>
                    <a:pt x="241" y="51"/>
                  </a:lnTo>
                  <a:lnTo>
                    <a:pt x="215" y="62"/>
                  </a:lnTo>
                  <a:lnTo>
                    <a:pt x="190" y="74"/>
                  </a:lnTo>
                  <a:lnTo>
                    <a:pt x="166" y="88"/>
                  </a:lnTo>
                  <a:lnTo>
                    <a:pt x="143" y="105"/>
                  </a:lnTo>
                  <a:lnTo>
                    <a:pt x="123" y="123"/>
                  </a:lnTo>
                  <a:lnTo>
                    <a:pt x="104" y="144"/>
                  </a:lnTo>
                  <a:lnTo>
                    <a:pt x="87" y="166"/>
                  </a:lnTo>
                  <a:lnTo>
                    <a:pt x="72" y="191"/>
                  </a:lnTo>
                  <a:lnTo>
                    <a:pt x="60" y="216"/>
                  </a:lnTo>
                  <a:lnTo>
                    <a:pt x="51" y="243"/>
                  </a:lnTo>
                  <a:lnTo>
                    <a:pt x="43" y="271"/>
                  </a:lnTo>
                  <a:lnTo>
                    <a:pt x="38" y="299"/>
                  </a:lnTo>
                  <a:lnTo>
                    <a:pt x="37" y="329"/>
                  </a:lnTo>
                  <a:lnTo>
                    <a:pt x="37" y="329"/>
                  </a:lnTo>
                  <a:lnTo>
                    <a:pt x="38" y="359"/>
                  </a:lnTo>
                  <a:lnTo>
                    <a:pt x="43" y="388"/>
                  </a:lnTo>
                  <a:lnTo>
                    <a:pt x="51" y="416"/>
                  </a:lnTo>
                  <a:lnTo>
                    <a:pt x="60" y="443"/>
                  </a:lnTo>
                  <a:lnTo>
                    <a:pt x="72" y="467"/>
                  </a:lnTo>
                  <a:lnTo>
                    <a:pt x="87" y="492"/>
                  </a:lnTo>
                  <a:lnTo>
                    <a:pt x="104" y="514"/>
                  </a:lnTo>
                  <a:lnTo>
                    <a:pt x="123" y="535"/>
                  </a:lnTo>
                  <a:lnTo>
                    <a:pt x="143" y="553"/>
                  </a:lnTo>
                  <a:lnTo>
                    <a:pt x="166" y="571"/>
                  </a:lnTo>
                  <a:lnTo>
                    <a:pt x="190" y="586"/>
                  </a:lnTo>
                  <a:lnTo>
                    <a:pt x="215" y="598"/>
                  </a:lnTo>
                  <a:lnTo>
                    <a:pt x="241" y="607"/>
                  </a:lnTo>
                  <a:lnTo>
                    <a:pt x="270" y="615"/>
                  </a:lnTo>
                  <a:lnTo>
                    <a:pt x="299" y="619"/>
                  </a:lnTo>
                  <a:lnTo>
                    <a:pt x="329" y="621"/>
                  </a:lnTo>
                  <a:lnTo>
                    <a:pt x="329" y="621"/>
                  </a:lnTo>
                  <a:lnTo>
                    <a:pt x="358" y="619"/>
                  </a:lnTo>
                  <a:lnTo>
                    <a:pt x="387" y="615"/>
                  </a:lnTo>
                  <a:lnTo>
                    <a:pt x="415" y="607"/>
                  </a:lnTo>
                  <a:lnTo>
                    <a:pt x="442" y="598"/>
                  </a:lnTo>
                  <a:lnTo>
                    <a:pt x="467" y="586"/>
                  </a:lnTo>
                  <a:lnTo>
                    <a:pt x="491" y="571"/>
                  </a:lnTo>
                  <a:lnTo>
                    <a:pt x="514" y="553"/>
                  </a:lnTo>
                  <a:lnTo>
                    <a:pt x="534" y="535"/>
                  </a:lnTo>
                  <a:lnTo>
                    <a:pt x="553" y="514"/>
                  </a:lnTo>
                  <a:lnTo>
                    <a:pt x="569" y="492"/>
                  </a:lnTo>
                  <a:lnTo>
                    <a:pt x="584" y="467"/>
                  </a:lnTo>
                  <a:lnTo>
                    <a:pt x="596" y="443"/>
                  </a:lnTo>
                  <a:lnTo>
                    <a:pt x="607" y="416"/>
                  </a:lnTo>
                  <a:lnTo>
                    <a:pt x="614" y="388"/>
                  </a:lnTo>
                  <a:lnTo>
                    <a:pt x="618" y="359"/>
                  </a:lnTo>
                  <a:lnTo>
                    <a:pt x="620" y="329"/>
                  </a:lnTo>
                  <a:lnTo>
                    <a:pt x="620" y="329"/>
                  </a:lnTo>
                  <a:lnTo>
                    <a:pt x="618" y="299"/>
                  </a:lnTo>
                  <a:lnTo>
                    <a:pt x="614" y="271"/>
                  </a:lnTo>
                  <a:lnTo>
                    <a:pt x="607" y="243"/>
                  </a:lnTo>
                  <a:lnTo>
                    <a:pt x="596" y="216"/>
                  </a:lnTo>
                  <a:lnTo>
                    <a:pt x="584" y="191"/>
                  </a:lnTo>
                  <a:lnTo>
                    <a:pt x="569" y="166"/>
                  </a:lnTo>
                  <a:lnTo>
                    <a:pt x="553" y="144"/>
                  </a:lnTo>
                  <a:lnTo>
                    <a:pt x="534" y="123"/>
                  </a:lnTo>
                  <a:lnTo>
                    <a:pt x="514" y="105"/>
                  </a:lnTo>
                  <a:lnTo>
                    <a:pt x="491" y="88"/>
                  </a:lnTo>
                  <a:lnTo>
                    <a:pt x="467" y="74"/>
                  </a:lnTo>
                  <a:lnTo>
                    <a:pt x="442" y="62"/>
                  </a:lnTo>
                  <a:lnTo>
                    <a:pt x="415" y="51"/>
                  </a:lnTo>
                  <a:lnTo>
                    <a:pt x="387" y="44"/>
                  </a:lnTo>
                  <a:lnTo>
                    <a:pt x="358" y="40"/>
                  </a:lnTo>
                  <a:lnTo>
                    <a:pt x="329" y="37"/>
                  </a:lnTo>
                  <a:lnTo>
                    <a:pt x="329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D01B2F9-E7B8-B42E-E0CB-FF29853A2E3F}"/>
                </a:ext>
              </a:extLst>
            </p:cNvPr>
            <p:cNvGrpSpPr/>
            <p:nvPr/>
          </p:nvGrpSpPr>
          <p:grpSpPr>
            <a:xfrm>
              <a:off x="745459" y="2285007"/>
              <a:ext cx="433914" cy="406830"/>
              <a:chOff x="8033105" y="5486160"/>
              <a:chExt cx="267727" cy="251016"/>
            </a:xfrm>
            <a:solidFill>
              <a:schemeClr val="accent3"/>
            </a:solidFill>
          </p:grpSpPr>
          <p:sp>
            <p:nvSpPr>
              <p:cNvPr id="22" name="Freeform 104">
                <a:extLst>
                  <a:ext uri="{FF2B5EF4-FFF2-40B4-BE49-F238E27FC236}">
                    <a16:creationId xmlns:a16="http://schemas.microsoft.com/office/drawing/2014/main" id="{0E2965CC-F833-449B-B89C-47C0E7FFF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33105" y="5486160"/>
                <a:ext cx="213544" cy="201709"/>
              </a:xfrm>
              <a:custGeom>
                <a:avLst/>
                <a:gdLst>
                  <a:gd name="T0" fmla="*/ 129 w 268"/>
                  <a:gd name="T1" fmla="*/ 270 h 270"/>
                  <a:gd name="T2" fmla="*/ 135 w 268"/>
                  <a:gd name="T3" fmla="*/ 254 h 270"/>
                  <a:gd name="T4" fmla="*/ 131 w 268"/>
                  <a:gd name="T5" fmla="*/ 245 h 270"/>
                  <a:gd name="T6" fmla="*/ 129 w 268"/>
                  <a:gd name="T7" fmla="*/ 237 h 270"/>
                  <a:gd name="T8" fmla="*/ 135 w 268"/>
                  <a:gd name="T9" fmla="*/ 221 h 270"/>
                  <a:gd name="T10" fmla="*/ 131 w 268"/>
                  <a:gd name="T11" fmla="*/ 213 h 270"/>
                  <a:gd name="T12" fmla="*/ 129 w 268"/>
                  <a:gd name="T13" fmla="*/ 205 h 270"/>
                  <a:gd name="T14" fmla="*/ 135 w 268"/>
                  <a:gd name="T15" fmla="*/ 188 h 270"/>
                  <a:gd name="T16" fmla="*/ 150 w 268"/>
                  <a:gd name="T17" fmla="*/ 174 h 270"/>
                  <a:gd name="T18" fmla="*/ 172 w 268"/>
                  <a:gd name="T19" fmla="*/ 165 h 270"/>
                  <a:gd name="T20" fmla="*/ 201 w 268"/>
                  <a:gd name="T21" fmla="*/ 162 h 270"/>
                  <a:gd name="T22" fmla="*/ 209 w 268"/>
                  <a:gd name="T23" fmla="*/ 162 h 270"/>
                  <a:gd name="T24" fmla="*/ 206 w 268"/>
                  <a:gd name="T25" fmla="*/ 157 h 270"/>
                  <a:gd name="T26" fmla="*/ 206 w 268"/>
                  <a:gd name="T27" fmla="*/ 151 h 270"/>
                  <a:gd name="T28" fmla="*/ 210 w 268"/>
                  <a:gd name="T29" fmla="*/ 135 h 270"/>
                  <a:gd name="T30" fmla="*/ 223 w 268"/>
                  <a:gd name="T31" fmla="*/ 122 h 270"/>
                  <a:gd name="T32" fmla="*/ 244 w 268"/>
                  <a:gd name="T33" fmla="*/ 112 h 270"/>
                  <a:gd name="T34" fmla="*/ 268 w 268"/>
                  <a:gd name="T35" fmla="*/ 107 h 270"/>
                  <a:gd name="T36" fmla="*/ 265 w 268"/>
                  <a:gd name="T37" fmla="*/ 96 h 270"/>
                  <a:gd name="T38" fmla="*/ 257 w 268"/>
                  <a:gd name="T39" fmla="*/ 75 h 270"/>
                  <a:gd name="T40" fmla="*/ 245 w 268"/>
                  <a:gd name="T41" fmla="*/ 55 h 270"/>
                  <a:gd name="T42" fmla="*/ 230 w 268"/>
                  <a:gd name="T43" fmla="*/ 37 h 270"/>
                  <a:gd name="T44" fmla="*/ 213 w 268"/>
                  <a:gd name="T45" fmla="*/ 24 h 270"/>
                  <a:gd name="T46" fmla="*/ 193 w 268"/>
                  <a:gd name="T47" fmla="*/ 12 h 270"/>
                  <a:gd name="T48" fmla="*/ 171 w 268"/>
                  <a:gd name="T49" fmla="*/ 4 h 270"/>
                  <a:gd name="T50" fmla="*/ 148 w 268"/>
                  <a:gd name="T51" fmla="*/ 0 h 270"/>
                  <a:gd name="T52" fmla="*/ 136 w 268"/>
                  <a:gd name="T53" fmla="*/ 0 h 270"/>
                  <a:gd name="T54" fmla="*/ 108 w 268"/>
                  <a:gd name="T55" fmla="*/ 2 h 270"/>
                  <a:gd name="T56" fmla="*/ 82 w 268"/>
                  <a:gd name="T57" fmla="*/ 10 h 270"/>
                  <a:gd name="T58" fmla="*/ 60 w 268"/>
                  <a:gd name="T59" fmla="*/ 22 h 270"/>
                  <a:gd name="T60" fmla="*/ 39 w 268"/>
                  <a:gd name="T61" fmla="*/ 39 h 270"/>
                  <a:gd name="T62" fmla="*/ 23 w 268"/>
                  <a:gd name="T63" fmla="*/ 59 h 270"/>
                  <a:gd name="T64" fmla="*/ 11 w 268"/>
                  <a:gd name="T65" fmla="*/ 82 h 270"/>
                  <a:gd name="T66" fmla="*/ 3 w 268"/>
                  <a:gd name="T67" fmla="*/ 107 h 270"/>
                  <a:gd name="T68" fmla="*/ 0 w 268"/>
                  <a:gd name="T69" fmla="*/ 134 h 270"/>
                  <a:gd name="T70" fmla="*/ 0 w 268"/>
                  <a:gd name="T71" fmla="*/ 147 h 270"/>
                  <a:gd name="T72" fmla="*/ 6 w 268"/>
                  <a:gd name="T73" fmla="*/ 174 h 270"/>
                  <a:gd name="T74" fmla="*/ 15 w 268"/>
                  <a:gd name="T75" fmla="*/ 197 h 270"/>
                  <a:gd name="T76" fmla="*/ 30 w 268"/>
                  <a:gd name="T77" fmla="*/ 219 h 270"/>
                  <a:gd name="T78" fmla="*/ 47 w 268"/>
                  <a:gd name="T79" fmla="*/ 237 h 270"/>
                  <a:gd name="T80" fmla="*/ 68 w 268"/>
                  <a:gd name="T81" fmla="*/ 252 h 270"/>
                  <a:gd name="T82" fmla="*/ 92 w 268"/>
                  <a:gd name="T83" fmla="*/ 263 h 270"/>
                  <a:gd name="T84" fmla="*/ 117 w 268"/>
                  <a:gd name="T85" fmla="*/ 268 h 270"/>
                  <a:gd name="T86" fmla="*/ 129 w 268"/>
                  <a:gd name="T87" fmla="*/ 270 h 270"/>
                  <a:gd name="T88" fmla="*/ 129 w 268"/>
                  <a:gd name="T89" fmla="*/ 129 h 270"/>
                  <a:gd name="T90" fmla="*/ 129 w 268"/>
                  <a:gd name="T91" fmla="*/ 69 h 270"/>
                  <a:gd name="T92" fmla="*/ 132 w 268"/>
                  <a:gd name="T93" fmla="*/ 65 h 270"/>
                  <a:gd name="T94" fmla="*/ 136 w 268"/>
                  <a:gd name="T95" fmla="*/ 64 h 270"/>
                  <a:gd name="T96" fmla="*/ 137 w 268"/>
                  <a:gd name="T97" fmla="*/ 64 h 270"/>
                  <a:gd name="T98" fmla="*/ 140 w 268"/>
                  <a:gd name="T99" fmla="*/ 67 h 270"/>
                  <a:gd name="T100" fmla="*/ 141 w 268"/>
                  <a:gd name="T101" fmla="*/ 134 h 270"/>
                  <a:gd name="T102" fmla="*/ 140 w 268"/>
                  <a:gd name="T103" fmla="*/ 137 h 270"/>
                  <a:gd name="T104" fmla="*/ 137 w 268"/>
                  <a:gd name="T105" fmla="*/ 139 h 270"/>
                  <a:gd name="T106" fmla="*/ 70 w 268"/>
                  <a:gd name="T107" fmla="*/ 139 h 270"/>
                  <a:gd name="T108" fmla="*/ 69 w 268"/>
                  <a:gd name="T109" fmla="*/ 139 h 270"/>
                  <a:gd name="T110" fmla="*/ 65 w 268"/>
                  <a:gd name="T111" fmla="*/ 137 h 270"/>
                  <a:gd name="T112" fmla="*/ 65 w 268"/>
                  <a:gd name="T113" fmla="*/ 134 h 270"/>
                  <a:gd name="T114" fmla="*/ 66 w 268"/>
                  <a:gd name="T115" fmla="*/ 131 h 270"/>
                  <a:gd name="T116" fmla="*/ 70 w 268"/>
                  <a:gd name="T117" fmla="*/ 129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68" h="270">
                    <a:moveTo>
                      <a:pt x="129" y="270"/>
                    </a:moveTo>
                    <a:lnTo>
                      <a:pt x="129" y="270"/>
                    </a:lnTo>
                    <a:lnTo>
                      <a:pt x="131" y="262"/>
                    </a:lnTo>
                    <a:lnTo>
                      <a:pt x="135" y="254"/>
                    </a:lnTo>
                    <a:lnTo>
                      <a:pt x="135" y="254"/>
                    </a:lnTo>
                    <a:lnTo>
                      <a:pt x="131" y="245"/>
                    </a:lnTo>
                    <a:lnTo>
                      <a:pt x="129" y="237"/>
                    </a:lnTo>
                    <a:lnTo>
                      <a:pt x="129" y="237"/>
                    </a:lnTo>
                    <a:lnTo>
                      <a:pt x="131" y="229"/>
                    </a:lnTo>
                    <a:lnTo>
                      <a:pt x="135" y="221"/>
                    </a:lnTo>
                    <a:lnTo>
                      <a:pt x="135" y="221"/>
                    </a:lnTo>
                    <a:lnTo>
                      <a:pt x="131" y="213"/>
                    </a:lnTo>
                    <a:lnTo>
                      <a:pt x="129" y="205"/>
                    </a:lnTo>
                    <a:lnTo>
                      <a:pt x="129" y="205"/>
                    </a:lnTo>
                    <a:lnTo>
                      <a:pt x="132" y="196"/>
                    </a:lnTo>
                    <a:lnTo>
                      <a:pt x="135" y="188"/>
                    </a:lnTo>
                    <a:lnTo>
                      <a:pt x="141" y="181"/>
                    </a:lnTo>
                    <a:lnTo>
                      <a:pt x="150" y="174"/>
                    </a:lnTo>
                    <a:lnTo>
                      <a:pt x="160" y="169"/>
                    </a:lnTo>
                    <a:lnTo>
                      <a:pt x="172" y="165"/>
                    </a:lnTo>
                    <a:lnTo>
                      <a:pt x="186" y="162"/>
                    </a:lnTo>
                    <a:lnTo>
                      <a:pt x="201" y="162"/>
                    </a:lnTo>
                    <a:lnTo>
                      <a:pt x="201" y="162"/>
                    </a:lnTo>
                    <a:lnTo>
                      <a:pt x="209" y="162"/>
                    </a:lnTo>
                    <a:lnTo>
                      <a:pt x="209" y="162"/>
                    </a:lnTo>
                    <a:lnTo>
                      <a:pt x="206" y="157"/>
                    </a:lnTo>
                    <a:lnTo>
                      <a:pt x="206" y="151"/>
                    </a:lnTo>
                    <a:lnTo>
                      <a:pt x="206" y="151"/>
                    </a:lnTo>
                    <a:lnTo>
                      <a:pt x="207" y="142"/>
                    </a:lnTo>
                    <a:lnTo>
                      <a:pt x="210" y="135"/>
                    </a:lnTo>
                    <a:lnTo>
                      <a:pt x="217" y="127"/>
                    </a:lnTo>
                    <a:lnTo>
                      <a:pt x="223" y="122"/>
                    </a:lnTo>
                    <a:lnTo>
                      <a:pt x="233" y="116"/>
                    </a:lnTo>
                    <a:lnTo>
                      <a:pt x="244" y="112"/>
                    </a:lnTo>
                    <a:lnTo>
                      <a:pt x="256" y="110"/>
                    </a:lnTo>
                    <a:lnTo>
                      <a:pt x="268" y="107"/>
                    </a:lnTo>
                    <a:lnTo>
                      <a:pt x="268" y="107"/>
                    </a:lnTo>
                    <a:lnTo>
                      <a:pt x="265" y="96"/>
                    </a:lnTo>
                    <a:lnTo>
                      <a:pt x="261" y="86"/>
                    </a:lnTo>
                    <a:lnTo>
                      <a:pt x="257" y="75"/>
                    </a:lnTo>
                    <a:lnTo>
                      <a:pt x="252" y="64"/>
                    </a:lnTo>
                    <a:lnTo>
                      <a:pt x="245" y="55"/>
                    </a:lnTo>
                    <a:lnTo>
                      <a:pt x="238" y="47"/>
                    </a:lnTo>
                    <a:lnTo>
                      <a:pt x="230" y="37"/>
                    </a:lnTo>
                    <a:lnTo>
                      <a:pt x="222" y="31"/>
                    </a:lnTo>
                    <a:lnTo>
                      <a:pt x="213" y="24"/>
                    </a:lnTo>
                    <a:lnTo>
                      <a:pt x="203" y="17"/>
                    </a:lnTo>
                    <a:lnTo>
                      <a:pt x="193" y="12"/>
                    </a:lnTo>
                    <a:lnTo>
                      <a:pt x="182" y="8"/>
                    </a:lnTo>
                    <a:lnTo>
                      <a:pt x="171" y="4"/>
                    </a:lnTo>
                    <a:lnTo>
                      <a:pt x="159" y="1"/>
                    </a:lnTo>
                    <a:lnTo>
                      <a:pt x="148" y="0"/>
                    </a:lnTo>
                    <a:lnTo>
                      <a:pt x="136" y="0"/>
                    </a:lnTo>
                    <a:lnTo>
                      <a:pt x="136" y="0"/>
                    </a:lnTo>
                    <a:lnTo>
                      <a:pt x="121" y="0"/>
                    </a:lnTo>
                    <a:lnTo>
                      <a:pt x="108" y="2"/>
                    </a:lnTo>
                    <a:lnTo>
                      <a:pt x="96" y="5"/>
                    </a:lnTo>
                    <a:lnTo>
                      <a:pt x="82" y="10"/>
                    </a:lnTo>
                    <a:lnTo>
                      <a:pt x="72" y="16"/>
                    </a:lnTo>
                    <a:lnTo>
                      <a:pt x="60" y="22"/>
                    </a:lnTo>
                    <a:lnTo>
                      <a:pt x="49" y="31"/>
                    </a:lnTo>
                    <a:lnTo>
                      <a:pt x="39" y="39"/>
                    </a:lnTo>
                    <a:lnTo>
                      <a:pt x="31" y="48"/>
                    </a:lnTo>
                    <a:lnTo>
                      <a:pt x="23" y="59"/>
                    </a:lnTo>
                    <a:lnTo>
                      <a:pt x="17" y="69"/>
                    </a:lnTo>
                    <a:lnTo>
                      <a:pt x="11" y="82"/>
                    </a:lnTo>
                    <a:lnTo>
                      <a:pt x="6" y="94"/>
                    </a:lnTo>
                    <a:lnTo>
                      <a:pt x="3" y="107"/>
                    </a:lnTo>
                    <a:lnTo>
                      <a:pt x="0" y="121"/>
                    </a:lnTo>
                    <a:lnTo>
                      <a:pt x="0" y="134"/>
                    </a:lnTo>
                    <a:lnTo>
                      <a:pt x="0" y="134"/>
                    </a:lnTo>
                    <a:lnTo>
                      <a:pt x="0" y="147"/>
                    </a:lnTo>
                    <a:lnTo>
                      <a:pt x="3" y="161"/>
                    </a:lnTo>
                    <a:lnTo>
                      <a:pt x="6" y="174"/>
                    </a:lnTo>
                    <a:lnTo>
                      <a:pt x="10" y="186"/>
                    </a:lnTo>
                    <a:lnTo>
                      <a:pt x="15" y="197"/>
                    </a:lnTo>
                    <a:lnTo>
                      <a:pt x="22" y="209"/>
                    </a:lnTo>
                    <a:lnTo>
                      <a:pt x="30" y="219"/>
                    </a:lnTo>
                    <a:lnTo>
                      <a:pt x="38" y="228"/>
                    </a:lnTo>
                    <a:lnTo>
                      <a:pt x="47" y="237"/>
                    </a:lnTo>
                    <a:lnTo>
                      <a:pt x="57" y="245"/>
                    </a:lnTo>
                    <a:lnTo>
                      <a:pt x="68" y="252"/>
                    </a:lnTo>
                    <a:lnTo>
                      <a:pt x="80" y="258"/>
                    </a:lnTo>
                    <a:lnTo>
                      <a:pt x="92" y="263"/>
                    </a:lnTo>
                    <a:lnTo>
                      <a:pt x="104" y="266"/>
                    </a:lnTo>
                    <a:lnTo>
                      <a:pt x="117" y="268"/>
                    </a:lnTo>
                    <a:lnTo>
                      <a:pt x="129" y="270"/>
                    </a:lnTo>
                    <a:lnTo>
                      <a:pt x="129" y="270"/>
                    </a:lnTo>
                    <a:close/>
                    <a:moveTo>
                      <a:pt x="70" y="129"/>
                    </a:moveTo>
                    <a:lnTo>
                      <a:pt x="129" y="129"/>
                    </a:lnTo>
                    <a:lnTo>
                      <a:pt x="129" y="69"/>
                    </a:lnTo>
                    <a:lnTo>
                      <a:pt x="129" y="69"/>
                    </a:lnTo>
                    <a:lnTo>
                      <a:pt x="131" y="67"/>
                    </a:lnTo>
                    <a:lnTo>
                      <a:pt x="132" y="65"/>
                    </a:lnTo>
                    <a:lnTo>
                      <a:pt x="133" y="64"/>
                    </a:lnTo>
                    <a:lnTo>
                      <a:pt x="136" y="64"/>
                    </a:lnTo>
                    <a:lnTo>
                      <a:pt x="136" y="64"/>
                    </a:lnTo>
                    <a:lnTo>
                      <a:pt x="137" y="64"/>
                    </a:lnTo>
                    <a:lnTo>
                      <a:pt x="139" y="65"/>
                    </a:lnTo>
                    <a:lnTo>
                      <a:pt x="140" y="67"/>
                    </a:lnTo>
                    <a:lnTo>
                      <a:pt x="141" y="69"/>
                    </a:lnTo>
                    <a:lnTo>
                      <a:pt x="141" y="134"/>
                    </a:lnTo>
                    <a:lnTo>
                      <a:pt x="141" y="134"/>
                    </a:lnTo>
                    <a:lnTo>
                      <a:pt x="140" y="137"/>
                    </a:lnTo>
                    <a:lnTo>
                      <a:pt x="139" y="138"/>
                    </a:lnTo>
                    <a:lnTo>
                      <a:pt x="137" y="139"/>
                    </a:lnTo>
                    <a:lnTo>
                      <a:pt x="136" y="139"/>
                    </a:lnTo>
                    <a:lnTo>
                      <a:pt x="70" y="139"/>
                    </a:lnTo>
                    <a:lnTo>
                      <a:pt x="70" y="139"/>
                    </a:lnTo>
                    <a:lnTo>
                      <a:pt x="69" y="139"/>
                    </a:lnTo>
                    <a:lnTo>
                      <a:pt x="66" y="138"/>
                    </a:lnTo>
                    <a:lnTo>
                      <a:pt x="65" y="137"/>
                    </a:lnTo>
                    <a:lnTo>
                      <a:pt x="65" y="134"/>
                    </a:lnTo>
                    <a:lnTo>
                      <a:pt x="65" y="134"/>
                    </a:lnTo>
                    <a:lnTo>
                      <a:pt x="65" y="133"/>
                    </a:lnTo>
                    <a:lnTo>
                      <a:pt x="66" y="131"/>
                    </a:lnTo>
                    <a:lnTo>
                      <a:pt x="69" y="130"/>
                    </a:lnTo>
                    <a:lnTo>
                      <a:pt x="70" y="129"/>
                    </a:lnTo>
                    <a:lnTo>
                      <a:pt x="70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3" name="Freeform 105">
                <a:extLst>
                  <a:ext uri="{FF2B5EF4-FFF2-40B4-BE49-F238E27FC236}">
                    <a16:creationId xmlns:a16="http://schemas.microsoft.com/office/drawing/2014/main" id="{3DB4350D-B0E4-1712-14E7-17CB06AAD1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5215" y="5574314"/>
                <a:ext cx="95617" cy="49307"/>
              </a:xfrm>
              <a:custGeom>
                <a:avLst/>
                <a:gdLst>
                  <a:gd name="T0" fmla="*/ 59 w 119"/>
                  <a:gd name="T1" fmla="*/ 0 h 66"/>
                  <a:gd name="T2" fmla="*/ 59 w 119"/>
                  <a:gd name="T3" fmla="*/ 0 h 66"/>
                  <a:gd name="T4" fmla="*/ 47 w 119"/>
                  <a:gd name="T5" fmla="*/ 1 h 66"/>
                  <a:gd name="T6" fmla="*/ 36 w 119"/>
                  <a:gd name="T7" fmla="*/ 3 h 66"/>
                  <a:gd name="T8" fmla="*/ 25 w 119"/>
                  <a:gd name="T9" fmla="*/ 5 h 66"/>
                  <a:gd name="T10" fmla="*/ 17 w 119"/>
                  <a:gd name="T11" fmla="*/ 9 h 66"/>
                  <a:gd name="T12" fmla="*/ 9 w 119"/>
                  <a:gd name="T13" fmla="*/ 15 h 66"/>
                  <a:gd name="T14" fmla="*/ 4 w 119"/>
                  <a:gd name="T15" fmla="*/ 20 h 66"/>
                  <a:gd name="T16" fmla="*/ 1 w 119"/>
                  <a:gd name="T17" fmla="*/ 27 h 66"/>
                  <a:gd name="T18" fmla="*/ 0 w 119"/>
                  <a:gd name="T19" fmla="*/ 33 h 66"/>
                  <a:gd name="T20" fmla="*/ 0 w 119"/>
                  <a:gd name="T21" fmla="*/ 33 h 66"/>
                  <a:gd name="T22" fmla="*/ 1 w 119"/>
                  <a:gd name="T23" fmla="*/ 39 h 66"/>
                  <a:gd name="T24" fmla="*/ 4 w 119"/>
                  <a:gd name="T25" fmla="*/ 46 h 66"/>
                  <a:gd name="T26" fmla="*/ 4 w 119"/>
                  <a:gd name="T27" fmla="*/ 46 h 66"/>
                  <a:gd name="T28" fmla="*/ 16 w 119"/>
                  <a:gd name="T29" fmla="*/ 48 h 66"/>
                  <a:gd name="T30" fmla="*/ 27 w 119"/>
                  <a:gd name="T31" fmla="*/ 52 h 66"/>
                  <a:gd name="T32" fmla="*/ 36 w 119"/>
                  <a:gd name="T33" fmla="*/ 58 h 66"/>
                  <a:gd name="T34" fmla="*/ 44 w 119"/>
                  <a:gd name="T35" fmla="*/ 64 h 66"/>
                  <a:gd name="T36" fmla="*/ 44 w 119"/>
                  <a:gd name="T37" fmla="*/ 64 h 66"/>
                  <a:gd name="T38" fmla="*/ 59 w 119"/>
                  <a:gd name="T39" fmla="*/ 66 h 66"/>
                  <a:gd name="T40" fmla="*/ 59 w 119"/>
                  <a:gd name="T41" fmla="*/ 66 h 66"/>
                  <a:gd name="T42" fmla="*/ 71 w 119"/>
                  <a:gd name="T43" fmla="*/ 64 h 66"/>
                  <a:gd name="T44" fmla="*/ 83 w 119"/>
                  <a:gd name="T45" fmla="*/ 63 h 66"/>
                  <a:gd name="T46" fmla="*/ 92 w 119"/>
                  <a:gd name="T47" fmla="*/ 60 h 66"/>
                  <a:gd name="T48" fmla="*/ 102 w 119"/>
                  <a:gd name="T49" fmla="*/ 56 h 66"/>
                  <a:gd name="T50" fmla="*/ 108 w 119"/>
                  <a:gd name="T51" fmla="*/ 51 h 66"/>
                  <a:gd name="T52" fmla="*/ 114 w 119"/>
                  <a:gd name="T53" fmla="*/ 46 h 66"/>
                  <a:gd name="T54" fmla="*/ 118 w 119"/>
                  <a:gd name="T55" fmla="*/ 39 h 66"/>
                  <a:gd name="T56" fmla="*/ 119 w 119"/>
                  <a:gd name="T57" fmla="*/ 33 h 66"/>
                  <a:gd name="T58" fmla="*/ 119 w 119"/>
                  <a:gd name="T59" fmla="*/ 33 h 66"/>
                  <a:gd name="T60" fmla="*/ 118 w 119"/>
                  <a:gd name="T61" fmla="*/ 27 h 66"/>
                  <a:gd name="T62" fmla="*/ 114 w 119"/>
                  <a:gd name="T63" fmla="*/ 20 h 66"/>
                  <a:gd name="T64" fmla="*/ 108 w 119"/>
                  <a:gd name="T65" fmla="*/ 15 h 66"/>
                  <a:gd name="T66" fmla="*/ 102 w 119"/>
                  <a:gd name="T67" fmla="*/ 9 h 66"/>
                  <a:gd name="T68" fmla="*/ 92 w 119"/>
                  <a:gd name="T69" fmla="*/ 5 h 66"/>
                  <a:gd name="T70" fmla="*/ 83 w 119"/>
                  <a:gd name="T71" fmla="*/ 3 h 66"/>
                  <a:gd name="T72" fmla="*/ 71 w 119"/>
                  <a:gd name="T73" fmla="*/ 1 h 66"/>
                  <a:gd name="T74" fmla="*/ 59 w 119"/>
                  <a:gd name="T75" fmla="*/ 0 h 66"/>
                  <a:gd name="T76" fmla="*/ 59 w 119"/>
                  <a:gd name="T77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19" h="66">
                    <a:moveTo>
                      <a:pt x="59" y="0"/>
                    </a:moveTo>
                    <a:lnTo>
                      <a:pt x="59" y="0"/>
                    </a:lnTo>
                    <a:lnTo>
                      <a:pt x="47" y="1"/>
                    </a:lnTo>
                    <a:lnTo>
                      <a:pt x="36" y="3"/>
                    </a:lnTo>
                    <a:lnTo>
                      <a:pt x="25" y="5"/>
                    </a:lnTo>
                    <a:lnTo>
                      <a:pt x="17" y="9"/>
                    </a:lnTo>
                    <a:lnTo>
                      <a:pt x="9" y="15"/>
                    </a:lnTo>
                    <a:lnTo>
                      <a:pt x="4" y="20"/>
                    </a:lnTo>
                    <a:lnTo>
                      <a:pt x="1" y="27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1" y="39"/>
                    </a:lnTo>
                    <a:lnTo>
                      <a:pt x="4" y="46"/>
                    </a:lnTo>
                    <a:lnTo>
                      <a:pt x="4" y="46"/>
                    </a:lnTo>
                    <a:lnTo>
                      <a:pt x="16" y="48"/>
                    </a:lnTo>
                    <a:lnTo>
                      <a:pt x="27" y="52"/>
                    </a:lnTo>
                    <a:lnTo>
                      <a:pt x="36" y="58"/>
                    </a:lnTo>
                    <a:lnTo>
                      <a:pt x="44" y="64"/>
                    </a:lnTo>
                    <a:lnTo>
                      <a:pt x="44" y="64"/>
                    </a:lnTo>
                    <a:lnTo>
                      <a:pt x="59" y="66"/>
                    </a:lnTo>
                    <a:lnTo>
                      <a:pt x="59" y="66"/>
                    </a:lnTo>
                    <a:lnTo>
                      <a:pt x="71" y="64"/>
                    </a:lnTo>
                    <a:lnTo>
                      <a:pt x="83" y="63"/>
                    </a:lnTo>
                    <a:lnTo>
                      <a:pt x="92" y="60"/>
                    </a:lnTo>
                    <a:lnTo>
                      <a:pt x="102" y="56"/>
                    </a:lnTo>
                    <a:lnTo>
                      <a:pt x="108" y="51"/>
                    </a:lnTo>
                    <a:lnTo>
                      <a:pt x="114" y="46"/>
                    </a:lnTo>
                    <a:lnTo>
                      <a:pt x="118" y="39"/>
                    </a:lnTo>
                    <a:lnTo>
                      <a:pt x="119" y="33"/>
                    </a:lnTo>
                    <a:lnTo>
                      <a:pt x="119" y="33"/>
                    </a:lnTo>
                    <a:lnTo>
                      <a:pt x="118" y="27"/>
                    </a:lnTo>
                    <a:lnTo>
                      <a:pt x="114" y="20"/>
                    </a:lnTo>
                    <a:lnTo>
                      <a:pt x="108" y="15"/>
                    </a:lnTo>
                    <a:lnTo>
                      <a:pt x="102" y="9"/>
                    </a:lnTo>
                    <a:lnTo>
                      <a:pt x="92" y="5"/>
                    </a:lnTo>
                    <a:lnTo>
                      <a:pt x="83" y="3"/>
                    </a:lnTo>
                    <a:lnTo>
                      <a:pt x="71" y="1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4" name="Freeform 106">
                <a:extLst>
                  <a:ext uri="{FF2B5EF4-FFF2-40B4-BE49-F238E27FC236}">
                    <a16:creationId xmlns:a16="http://schemas.microsoft.com/office/drawing/2014/main" id="{05724F63-E684-5CE3-C54C-51C940AFEE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8242" y="5641551"/>
                <a:ext cx="52590" cy="31377"/>
              </a:xfrm>
              <a:custGeom>
                <a:avLst/>
                <a:gdLst>
                  <a:gd name="T0" fmla="*/ 66 w 67"/>
                  <a:gd name="T1" fmla="*/ 0 h 40"/>
                  <a:gd name="T2" fmla="*/ 66 w 67"/>
                  <a:gd name="T3" fmla="*/ 0 h 40"/>
                  <a:gd name="T4" fmla="*/ 54 w 67"/>
                  <a:gd name="T5" fmla="*/ 8 h 40"/>
                  <a:gd name="T6" fmla="*/ 40 w 67"/>
                  <a:gd name="T7" fmla="*/ 13 h 40"/>
                  <a:gd name="T8" fmla="*/ 26 w 67"/>
                  <a:gd name="T9" fmla="*/ 17 h 40"/>
                  <a:gd name="T10" fmla="*/ 7 w 67"/>
                  <a:gd name="T11" fmla="*/ 19 h 40"/>
                  <a:gd name="T12" fmla="*/ 7 w 67"/>
                  <a:gd name="T13" fmla="*/ 19 h 40"/>
                  <a:gd name="T14" fmla="*/ 0 w 67"/>
                  <a:gd name="T15" fmla="*/ 19 h 40"/>
                  <a:gd name="T16" fmla="*/ 0 w 67"/>
                  <a:gd name="T17" fmla="*/ 19 h 40"/>
                  <a:gd name="T18" fmla="*/ 1 w 67"/>
                  <a:gd name="T19" fmla="*/ 24 h 40"/>
                  <a:gd name="T20" fmla="*/ 1 w 67"/>
                  <a:gd name="T21" fmla="*/ 29 h 40"/>
                  <a:gd name="T22" fmla="*/ 1 w 67"/>
                  <a:gd name="T23" fmla="*/ 29 h 40"/>
                  <a:gd name="T24" fmla="*/ 1 w 67"/>
                  <a:gd name="T25" fmla="*/ 35 h 40"/>
                  <a:gd name="T26" fmla="*/ 0 w 67"/>
                  <a:gd name="T27" fmla="*/ 40 h 40"/>
                  <a:gd name="T28" fmla="*/ 0 w 67"/>
                  <a:gd name="T29" fmla="*/ 40 h 40"/>
                  <a:gd name="T30" fmla="*/ 7 w 67"/>
                  <a:gd name="T31" fmla="*/ 40 h 40"/>
                  <a:gd name="T32" fmla="*/ 7 w 67"/>
                  <a:gd name="T33" fmla="*/ 40 h 40"/>
                  <a:gd name="T34" fmla="*/ 19 w 67"/>
                  <a:gd name="T35" fmla="*/ 40 h 40"/>
                  <a:gd name="T36" fmla="*/ 31 w 67"/>
                  <a:gd name="T37" fmla="*/ 37 h 40"/>
                  <a:gd name="T38" fmla="*/ 40 w 67"/>
                  <a:gd name="T39" fmla="*/ 35 h 40"/>
                  <a:gd name="T40" fmla="*/ 50 w 67"/>
                  <a:gd name="T41" fmla="*/ 31 h 40"/>
                  <a:gd name="T42" fmla="*/ 56 w 67"/>
                  <a:gd name="T43" fmla="*/ 27 h 40"/>
                  <a:gd name="T44" fmla="*/ 62 w 67"/>
                  <a:gd name="T45" fmla="*/ 20 h 40"/>
                  <a:gd name="T46" fmla="*/ 66 w 67"/>
                  <a:gd name="T47" fmla="*/ 15 h 40"/>
                  <a:gd name="T48" fmla="*/ 67 w 67"/>
                  <a:gd name="T49" fmla="*/ 8 h 40"/>
                  <a:gd name="T50" fmla="*/ 67 w 67"/>
                  <a:gd name="T51" fmla="*/ 8 h 40"/>
                  <a:gd name="T52" fmla="*/ 66 w 67"/>
                  <a:gd name="T53" fmla="*/ 0 h 40"/>
                  <a:gd name="T54" fmla="*/ 66 w 67"/>
                  <a:gd name="T5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7" h="40">
                    <a:moveTo>
                      <a:pt x="66" y="0"/>
                    </a:moveTo>
                    <a:lnTo>
                      <a:pt x="66" y="0"/>
                    </a:lnTo>
                    <a:lnTo>
                      <a:pt x="54" y="8"/>
                    </a:lnTo>
                    <a:lnTo>
                      <a:pt x="40" y="13"/>
                    </a:lnTo>
                    <a:lnTo>
                      <a:pt x="26" y="17"/>
                    </a:lnTo>
                    <a:lnTo>
                      <a:pt x="7" y="19"/>
                    </a:lnTo>
                    <a:lnTo>
                      <a:pt x="7" y="19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1" y="24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1" y="35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7" y="40"/>
                    </a:lnTo>
                    <a:lnTo>
                      <a:pt x="7" y="40"/>
                    </a:lnTo>
                    <a:lnTo>
                      <a:pt x="19" y="40"/>
                    </a:lnTo>
                    <a:lnTo>
                      <a:pt x="31" y="37"/>
                    </a:lnTo>
                    <a:lnTo>
                      <a:pt x="40" y="35"/>
                    </a:lnTo>
                    <a:lnTo>
                      <a:pt x="50" y="31"/>
                    </a:lnTo>
                    <a:lnTo>
                      <a:pt x="56" y="27"/>
                    </a:lnTo>
                    <a:lnTo>
                      <a:pt x="62" y="20"/>
                    </a:lnTo>
                    <a:lnTo>
                      <a:pt x="66" y="15"/>
                    </a:lnTo>
                    <a:lnTo>
                      <a:pt x="67" y="8"/>
                    </a:lnTo>
                    <a:lnTo>
                      <a:pt x="67" y="8"/>
                    </a:lnTo>
                    <a:lnTo>
                      <a:pt x="66" y="0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5" name="Freeform 107">
                <a:extLst>
                  <a:ext uri="{FF2B5EF4-FFF2-40B4-BE49-F238E27FC236}">
                    <a16:creationId xmlns:a16="http://schemas.microsoft.com/office/drawing/2014/main" id="{F7D48934-A01C-1DDE-1B1C-7DAFC59063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8242" y="5617644"/>
                <a:ext cx="52590" cy="29883"/>
              </a:xfrm>
              <a:custGeom>
                <a:avLst/>
                <a:gdLst>
                  <a:gd name="T0" fmla="*/ 66 w 67"/>
                  <a:gd name="T1" fmla="*/ 0 h 40"/>
                  <a:gd name="T2" fmla="*/ 66 w 67"/>
                  <a:gd name="T3" fmla="*/ 0 h 40"/>
                  <a:gd name="T4" fmla="*/ 54 w 67"/>
                  <a:gd name="T5" fmla="*/ 8 h 40"/>
                  <a:gd name="T6" fmla="*/ 40 w 67"/>
                  <a:gd name="T7" fmla="*/ 13 h 40"/>
                  <a:gd name="T8" fmla="*/ 26 w 67"/>
                  <a:gd name="T9" fmla="*/ 17 h 40"/>
                  <a:gd name="T10" fmla="*/ 7 w 67"/>
                  <a:gd name="T11" fmla="*/ 18 h 40"/>
                  <a:gd name="T12" fmla="*/ 7 w 67"/>
                  <a:gd name="T13" fmla="*/ 18 h 40"/>
                  <a:gd name="T14" fmla="*/ 0 w 67"/>
                  <a:gd name="T15" fmla="*/ 18 h 40"/>
                  <a:gd name="T16" fmla="*/ 0 w 67"/>
                  <a:gd name="T17" fmla="*/ 18 h 40"/>
                  <a:gd name="T18" fmla="*/ 1 w 67"/>
                  <a:gd name="T19" fmla="*/ 24 h 40"/>
                  <a:gd name="T20" fmla="*/ 1 w 67"/>
                  <a:gd name="T21" fmla="*/ 29 h 40"/>
                  <a:gd name="T22" fmla="*/ 1 w 67"/>
                  <a:gd name="T23" fmla="*/ 29 h 40"/>
                  <a:gd name="T24" fmla="*/ 1 w 67"/>
                  <a:gd name="T25" fmla="*/ 35 h 40"/>
                  <a:gd name="T26" fmla="*/ 0 w 67"/>
                  <a:gd name="T27" fmla="*/ 40 h 40"/>
                  <a:gd name="T28" fmla="*/ 0 w 67"/>
                  <a:gd name="T29" fmla="*/ 40 h 40"/>
                  <a:gd name="T30" fmla="*/ 7 w 67"/>
                  <a:gd name="T31" fmla="*/ 40 h 40"/>
                  <a:gd name="T32" fmla="*/ 7 w 67"/>
                  <a:gd name="T33" fmla="*/ 40 h 40"/>
                  <a:gd name="T34" fmla="*/ 19 w 67"/>
                  <a:gd name="T35" fmla="*/ 39 h 40"/>
                  <a:gd name="T36" fmla="*/ 31 w 67"/>
                  <a:gd name="T37" fmla="*/ 37 h 40"/>
                  <a:gd name="T38" fmla="*/ 40 w 67"/>
                  <a:gd name="T39" fmla="*/ 35 h 40"/>
                  <a:gd name="T40" fmla="*/ 50 w 67"/>
                  <a:gd name="T41" fmla="*/ 30 h 40"/>
                  <a:gd name="T42" fmla="*/ 56 w 67"/>
                  <a:gd name="T43" fmla="*/ 25 h 40"/>
                  <a:gd name="T44" fmla="*/ 62 w 67"/>
                  <a:gd name="T45" fmla="*/ 20 h 40"/>
                  <a:gd name="T46" fmla="*/ 66 w 67"/>
                  <a:gd name="T47" fmla="*/ 14 h 40"/>
                  <a:gd name="T48" fmla="*/ 67 w 67"/>
                  <a:gd name="T49" fmla="*/ 8 h 40"/>
                  <a:gd name="T50" fmla="*/ 67 w 67"/>
                  <a:gd name="T51" fmla="*/ 8 h 40"/>
                  <a:gd name="T52" fmla="*/ 66 w 67"/>
                  <a:gd name="T53" fmla="*/ 0 h 40"/>
                  <a:gd name="T54" fmla="*/ 66 w 67"/>
                  <a:gd name="T5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7" h="40">
                    <a:moveTo>
                      <a:pt x="66" y="0"/>
                    </a:moveTo>
                    <a:lnTo>
                      <a:pt x="66" y="0"/>
                    </a:lnTo>
                    <a:lnTo>
                      <a:pt x="54" y="8"/>
                    </a:lnTo>
                    <a:lnTo>
                      <a:pt x="40" y="13"/>
                    </a:lnTo>
                    <a:lnTo>
                      <a:pt x="26" y="17"/>
                    </a:lnTo>
                    <a:lnTo>
                      <a:pt x="7" y="18"/>
                    </a:lnTo>
                    <a:lnTo>
                      <a:pt x="7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1" y="35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7" y="40"/>
                    </a:lnTo>
                    <a:lnTo>
                      <a:pt x="7" y="40"/>
                    </a:lnTo>
                    <a:lnTo>
                      <a:pt x="19" y="39"/>
                    </a:lnTo>
                    <a:lnTo>
                      <a:pt x="31" y="37"/>
                    </a:lnTo>
                    <a:lnTo>
                      <a:pt x="40" y="35"/>
                    </a:lnTo>
                    <a:lnTo>
                      <a:pt x="50" y="30"/>
                    </a:lnTo>
                    <a:lnTo>
                      <a:pt x="56" y="25"/>
                    </a:lnTo>
                    <a:lnTo>
                      <a:pt x="62" y="20"/>
                    </a:lnTo>
                    <a:lnTo>
                      <a:pt x="66" y="14"/>
                    </a:lnTo>
                    <a:lnTo>
                      <a:pt x="67" y="8"/>
                    </a:lnTo>
                    <a:lnTo>
                      <a:pt x="67" y="8"/>
                    </a:lnTo>
                    <a:lnTo>
                      <a:pt x="66" y="0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6" name="Freeform 108">
                <a:extLst>
                  <a:ext uri="{FF2B5EF4-FFF2-40B4-BE49-F238E27FC236}">
                    <a16:creationId xmlns:a16="http://schemas.microsoft.com/office/drawing/2014/main" id="{98758FBA-B996-DE99-63A9-553055D3F2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8242" y="5666950"/>
                <a:ext cx="52590" cy="29883"/>
              </a:xfrm>
              <a:custGeom>
                <a:avLst/>
                <a:gdLst>
                  <a:gd name="T0" fmla="*/ 7 w 67"/>
                  <a:gd name="T1" fmla="*/ 39 h 39"/>
                  <a:gd name="T2" fmla="*/ 7 w 67"/>
                  <a:gd name="T3" fmla="*/ 39 h 39"/>
                  <a:gd name="T4" fmla="*/ 19 w 67"/>
                  <a:gd name="T5" fmla="*/ 39 h 39"/>
                  <a:gd name="T6" fmla="*/ 31 w 67"/>
                  <a:gd name="T7" fmla="*/ 37 h 39"/>
                  <a:gd name="T8" fmla="*/ 40 w 67"/>
                  <a:gd name="T9" fmla="*/ 34 h 39"/>
                  <a:gd name="T10" fmla="*/ 50 w 67"/>
                  <a:gd name="T11" fmla="*/ 30 h 39"/>
                  <a:gd name="T12" fmla="*/ 56 w 67"/>
                  <a:gd name="T13" fmla="*/ 26 h 39"/>
                  <a:gd name="T14" fmla="*/ 62 w 67"/>
                  <a:gd name="T15" fmla="*/ 21 h 39"/>
                  <a:gd name="T16" fmla="*/ 66 w 67"/>
                  <a:gd name="T17" fmla="*/ 14 h 39"/>
                  <a:gd name="T18" fmla="*/ 67 w 67"/>
                  <a:gd name="T19" fmla="*/ 7 h 39"/>
                  <a:gd name="T20" fmla="*/ 67 w 67"/>
                  <a:gd name="T21" fmla="*/ 7 h 39"/>
                  <a:gd name="T22" fmla="*/ 66 w 67"/>
                  <a:gd name="T23" fmla="*/ 0 h 39"/>
                  <a:gd name="T24" fmla="*/ 66 w 67"/>
                  <a:gd name="T25" fmla="*/ 0 h 39"/>
                  <a:gd name="T26" fmla="*/ 54 w 67"/>
                  <a:gd name="T27" fmla="*/ 7 h 39"/>
                  <a:gd name="T28" fmla="*/ 40 w 67"/>
                  <a:gd name="T29" fmla="*/ 13 h 39"/>
                  <a:gd name="T30" fmla="*/ 26 w 67"/>
                  <a:gd name="T31" fmla="*/ 17 h 39"/>
                  <a:gd name="T32" fmla="*/ 7 w 67"/>
                  <a:gd name="T33" fmla="*/ 18 h 39"/>
                  <a:gd name="T34" fmla="*/ 7 w 67"/>
                  <a:gd name="T35" fmla="*/ 18 h 39"/>
                  <a:gd name="T36" fmla="*/ 0 w 67"/>
                  <a:gd name="T37" fmla="*/ 18 h 39"/>
                  <a:gd name="T38" fmla="*/ 0 w 67"/>
                  <a:gd name="T39" fmla="*/ 18 h 39"/>
                  <a:gd name="T40" fmla="*/ 1 w 67"/>
                  <a:gd name="T41" fmla="*/ 23 h 39"/>
                  <a:gd name="T42" fmla="*/ 1 w 67"/>
                  <a:gd name="T43" fmla="*/ 29 h 39"/>
                  <a:gd name="T44" fmla="*/ 1 w 67"/>
                  <a:gd name="T45" fmla="*/ 29 h 39"/>
                  <a:gd name="T46" fmla="*/ 1 w 67"/>
                  <a:gd name="T47" fmla="*/ 34 h 39"/>
                  <a:gd name="T48" fmla="*/ 0 w 67"/>
                  <a:gd name="T49" fmla="*/ 39 h 39"/>
                  <a:gd name="T50" fmla="*/ 0 w 67"/>
                  <a:gd name="T51" fmla="*/ 39 h 39"/>
                  <a:gd name="T52" fmla="*/ 7 w 67"/>
                  <a:gd name="T53" fmla="*/ 39 h 39"/>
                  <a:gd name="T54" fmla="*/ 7 w 67"/>
                  <a:gd name="T55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7" h="39">
                    <a:moveTo>
                      <a:pt x="7" y="39"/>
                    </a:moveTo>
                    <a:lnTo>
                      <a:pt x="7" y="39"/>
                    </a:lnTo>
                    <a:lnTo>
                      <a:pt x="19" y="39"/>
                    </a:lnTo>
                    <a:lnTo>
                      <a:pt x="31" y="37"/>
                    </a:lnTo>
                    <a:lnTo>
                      <a:pt x="40" y="34"/>
                    </a:lnTo>
                    <a:lnTo>
                      <a:pt x="50" y="30"/>
                    </a:lnTo>
                    <a:lnTo>
                      <a:pt x="56" y="26"/>
                    </a:lnTo>
                    <a:lnTo>
                      <a:pt x="62" y="21"/>
                    </a:lnTo>
                    <a:lnTo>
                      <a:pt x="66" y="14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54" y="7"/>
                    </a:lnTo>
                    <a:lnTo>
                      <a:pt x="40" y="13"/>
                    </a:lnTo>
                    <a:lnTo>
                      <a:pt x="26" y="17"/>
                    </a:lnTo>
                    <a:lnTo>
                      <a:pt x="7" y="18"/>
                    </a:lnTo>
                    <a:lnTo>
                      <a:pt x="7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1" y="23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1" y="34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7" y="39"/>
                    </a:lnTo>
                    <a:lnTo>
                      <a:pt x="7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7" name="Freeform 109">
                <a:extLst>
                  <a:ext uri="{FF2B5EF4-FFF2-40B4-BE49-F238E27FC236}">
                    <a16:creationId xmlns:a16="http://schemas.microsoft.com/office/drawing/2014/main" id="{C4D786D4-D7C2-A259-0FA5-0ECEADD06C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6251" y="5707293"/>
                <a:ext cx="94024" cy="29883"/>
              </a:xfrm>
              <a:custGeom>
                <a:avLst/>
                <a:gdLst>
                  <a:gd name="T0" fmla="*/ 2 w 119"/>
                  <a:gd name="T1" fmla="*/ 0 h 40"/>
                  <a:gd name="T2" fmla="*/ 2 w 119"/>
                  <a:gd name="T3" fmla="*/ 0 h 40"/>
                  <a:gd name="T4" fmla="*/ 0 w 119"/>
                  <a:gd name="T5" fmla="*/ 7 h 40"/>
                  <a:gd name="T6" fmla="*/ 0 w 119"/>
                  <a:gd name="T7" fmla="*/ 7 h 40"/>
                  <a:gd name="T8" fmla="*/ 0 w 119"/>
                  <a:gd name="T9" fmla="*/ 14 h 40"/>
                  <a:gd name="T10" fmla="*/ 4 w 119"/>
                  <a:gd name="T11" fmla="*/ 20 h 40"/>
                  <a:gd name="T12" fmla="*/ 10 w 119"/>
                  <a:gd name="T13" fmla="*/ 26 h 40"/>
                  <a:gd name="T14" fmla="*/ 17 w 119"/>
                  <a:gd name="T15" fmla="*/ 31 h 40"/>
                  <a:gd name="T16" fmla="*/ 26 w 119"/>
                  <a:gd name="T17" fmla="*/ 35 h 40"/>
                  <a:gd name="T18" fmla="*/ 35 w 119"/>
                  <a:gd name="T19" fmla="*/ 38 h 40"/>
                  <a:gd name="T20" fmla="*/ 47 w 119"/>
                  <a:gd name="T21" fmla="*/ 39 h 40"/>
                  <a:gd name="T22" fmla="*/ 60 w 119"/>
                  <a:gd name="T23" fmla="*/ 40 h 40"/>
                  <a:gd name="T24" fmla="*/ 60 w 119"/>
                  <a:gd name="T25" fmla="*/ 40 h 40"/>
                  <a:gd name="T26" fmla="*/ 72 w 119"/>
                  <a:gd name="T27" fmla="*/ 39 h 40"/>
                  <a:gd name="T28" fmla="*/ 82 w 119"/>
                  <a:gd name="T29" fmla="*/ 38 h 40"/>
                  <a:gd name="T30" fmla="*/ 93 w 119"/>
                  <a:gd name="T31" fmla="*/ 35 h 40"/>
                  <a:gd name="T32" fmla="*/ 101 w 119"/>
                  <a:gd name="T33" fmla="*/ 31 h 40"/>
                  <a:gd name="T34" fmla="*/ 109 w 119"/>
                  <a:gd name="T35" fmla="*/ 26 h 40"/>
                  <a:gd name="T36" fmla="*/ 115 w 119"/>
                  <a:gd name="T37" fmla="*/ 20 h 40"/>
                  <a:gd name="T38" fmla="*/ 117 w 119"/>
                  <a:gd name="T39" fmla="*/ 14 h 40"/>
                  <a:gd name="T40" fmla="*/ 119 w 119"/>
                  <a:gd name="T41" fmla="*/ 7 h 40"/>
                  <a:gd name="T42" fmla="*/ 119 w 119"/>
                  <a:gd name="T43" fmla="*/ 7 h 40"/>
                  <a:gd name="T44" fmla="*/ 117 w 119"/>
                  <a:gd name="T45" fmla="*/ 0 h 40"/>
                  <a:gd name="T46" fmla="*/ 117 w 119"/>
                  <a:gd name="T47" fmla="*/ 0 h 40"/>
                  <a:gd name="T48" fmla="*/ 107 w 119"/>
                  <a:gd name="T49" fmla="*/ 8 h 40"/>
                  <a:gd name="T50" fmla="*/ 93 w 119"/>
                  <a:gd name="T51" fmla="*/ 14 h 40"/>
                  <a:gd name="T52" fmla="*/ 77 w 119"/>
                  <a:gd name="T53" fmla="*/ 18 h 40"/>
                  <a:gd name="T54" fmla="*/ 60 w 119"/>
                  <a:gd name="T55" fmla="*/ 18 h 40"/>
                  <a:gd name="T56" fmla="*/ 60 w 119"/>
                  <a:gd name="T57" fmla="*/ 18 h 40"/>
                  <a:gd name="T58" fmla="*/ 42 w 119"/>
                  <a:gd name="T59" fmla="*/ 18 h 40"/>
                  <a:gd name="T60" fmla="*/ 26 w 119"/>
                  <a:gd name="T61" fmla="*/ 14 h 40"/>
                  <a:gd name="T62" fmla="*/ 13 w 119"/>
                  <a:gd name="T63" fmla="*/ 8 h 40"/>
                  <a:gd name="T64" fmla="*/ 2 w 119"/>
                  <a:gd name="T65" fmla="*/ 0 h 40"/>
                  <a:gd name="T66" fmla="*/ 2 w 119"/>
                  <a:gd name="T6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9" h="40">
                    <a:moveTo>
                      <a:pt x="2" y="0"/>
                    </a:moveTo>
                    <a:lnTo>
                      <a:pt x="2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4" y="20"/>
                    </a:lnTo>
                    <a:lnTo>
                      <a:pt x="10" y="26"/>
                    </a:lnTo>
                    <a:lnTo>
                      <a:pt x="17" y="31"/>
                    </a:lnTo>
                    <a:lnTo>
                      <a:pt x="26" y="35"/>
                    </a:lnTo>
                    <a:lnTo>
                      <a:pt x="35" y="38"/>
                    </a:lnTo>
                    <a:lnTo>
                      <a:pt x="47" y="39"/>
                    </a:lnTo>
                    <a:lnTo>
                      <a:pt x="60" y="40"/>
                    </a:lnTo>
                    <a:lnTo>
                      <a:pt x="60" y="40"/>
                    </a:lnTo>
                    <a:lnTo>
                      <a:pt x="72" y="39"/>
                    </a:lnTo>
                    <a:lnTo>
                      <a:pt x="82" y="38"/>
                    </a:lnTo>
                    <a:lnTo>
                      <a:pt x="93" y="35"/>
                    </a:lnTo>
                    <a:lnTo>
                      <a:pt x="101" y="31"/>
                    </a:lnTo>
                    <a:lnTo>
                      <a:pt x="109" y="26"/>
                    </a:lnTo>
                    <a:lnTo>
                      <a:pt x="115" y="20"/>
                    </a:lnTo>
                    <a:lnTo>
                      <a:pt x="117" y="14"/>
                    </a:lnTo>
                    <a:lnTo>
                      <a:pt x="119" y="7"/>
                    </a:lnTo>
                    <a:lnTo>
                      <a:pt x="119" y="7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07" y="8"/>
                    </a:lnTo>
                    <a:lnTo>
                      <a:pt x="93" y="14"/>
                    </a:lnTo>
                    <a:lnTo>
                      <a:pt x="77" y="18"/>
                    </a:lnTo>
                    <a:lnTo>
                      <a:pt x="60" y="18"/>
                    </a:lnTo>
                    <a:lnTo>
                      <a:pt x="60" y="18"/>
                    </a:lnTo>
                    <a:lnTo>
                      <a:pt x="42" y="18"/>
                    </a:lnTo>
                    <a:lnTo>
                      <a:pt x="26" y="14"/>
                    </a:lnTo>
                    <a:lnTo>
                      <a:pt x="13" y="8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8" name="Freeform 110">
                <a:extLst>
                  <a:ext uri="{FF2B5EF4-FFF2-40B4-BE49-F238E27FC236}">
                    <a16:creationId xmlns:a16="http://schemas.microsoft.com/office/drawing/2014/main" id="{524318E9-D1E9-F2B8-3CAF-A242EA2D3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6251" y="5683386"/>
                <a:ext cx="94024" cy="28389"/>
              </a:xfrm>
              <a:custGeom>
                <a:avLst/>
                <a:gdLst>
                  <a:gd name="T0" fmla="*/ 117 w 119"/>
                  <a:gd name="T1" fmla="*/ 0 h 39"/>
                  <a:gd name="T2" fmla="*/ 117 w 119"/>
                  <a:gd name="T3" fmla="*/ 0 h 39"/>
                  <a:gd name="T4" fmla="*/ 107 w 119"/>
                  <a:gd name="T5" fmla="*/ 7 h 39"/>
                  <a:gd name="T6" fmla="*/ 93 w 119"/>
                  <a:gd name="T7" fmla="*/ 13 h 39"/>
                  <a:gd name="T8" fmla="*/ 77 w 119"/>
                  <a:gd name="T9" fmla="*/ 16 h 39"/>
                  <a:gd name="T10" fmla="*/ 60 w 119"/>
                  <a:gd name="T11" fmla="*/ 17 h 39"/>
                  <a:gd name="T12" fmla="*/ 60 w 119"/>
                  <a:gd name="T13" fmla="*/ 17 h 39"/>
                  <a:gd name="T14" fmla="*/ 42 w 119"/>
                  <a:gd name="T15" fmla="*/ 16 h 39"/>
                  <a:gd name="T16" fmla="*/ 26 w 119"/>
                  <a:gd name="T17" fmla="*/ 13 h 39"/>
                  <a:gd name="T18" fmla="*/ 13 w 119"/>
                  <a:gd name="T19" fmla="*/ 7 h 39"/>
                  <a:gd name="T20" fmla="*/ 2 w 119"/>
                  <a:gd name="T21" fmla="*/ 0 h 39"/>
                  <a:gd name="T22" fmla="*/ 2 w 119"/>
                  <a:gd name="T23" fmla="*/ 0 h 39"/>
                  <a:gd name="T24" fmla="*/ 0 w 119"/>
                  <a:gd name="T25" fmla="*/ 7 h 39"/>
                  <a:gd name="T26" fmla="*/ 0 w 119"/>
                  <a:gd name="T27" fmla="*/ 7 h 39"/>
                  <a:gd name="T28" fmla="*/ 0 w 119"/>
                  <a:gd name="T29" fmla="*/ 13 h 39"/>
                  <a:gd name="T30" fmla="*/ 4 w 119"/>
                  <a:gd name="T31" fmla="*/ 20 h 39"/>
                  <a:gd name="T32" fmla="*/ 10 w 119"/>
                  <a:gd name="T33" fmla="*/ 25 h 39"/>
                  <a:gd name="T34" fmla="*/ 17 w 119"/>
                  <a:gd name="T35" fmla="*/ 29 h 39"/>
                  <a:gd name="T36" fmla="*/ 26 w 119"/>
                  <a:gd name="T37" fmla="*/ 33 h 39"/>
                  <a:gd name="T38" fmla="*/ 35 w 119"/>
                  <a:gd name="T39" fmla="*/ 38 h 39"/>
                  <a:gd name="T40" fmla="*/ 47 w 119"/>
                  <a:gd name="T41" fmla="*/ 39 h 39"/>
                  <a:gd name="T42" fmla="*/ 60 w 119"/>
                  <a:gd name="T43" fmla="*/ 39 h 39"/>
                  <a:gd name="T44" fmla="*/ 60 w 119"/>
                  <a:gd name="T45" fmla="*/ 39 h 39"/>
                  <a:gd name="T46" fmla="*/ 72 w 119"/>
                  <a:gd name="T47" fmla="*/ 39 h 39"/>
                  <a:gd name="T48" fmla="*/ 82 w 119"/>
                  <a:gd name="T49" fmla="*/ 38 h 39"/>
                  <a:gd name="T50" fmla="*/ 93 w 119"/>
                  <a:gd name="T51" fmla="*/ 33 h 39"/>
                  <a:gd name="T52" fmla="*/ 101 w 119"/>
                  <a:gd name="T53" fmla="*/ 29 h 39"/>
                  <a:gd name="T54" fmla="*/ 109 w 119"/>
                  <a:gd name="T55" fmla="*/ 25 h 39"/>
                  <a:gd name="T56" fmla="*/ 115 w 119"/>
                  <a:gd name="T57" fmla="*/ 20 h 39"/>
                  <a:gd name="T58" fmla="*/ 117 w 119"/>
                  <a:gd name="T59" fmla="*/ 13 h 39"/>
                  <a:gd name="T60" fmla="*/ 119 w 119"/>
                  <a:gd name="T61" fmla="*/ 7 h 39"/>
                  <a:gd name="T62" fmla="*/ 119 w 119"/>
                  <a:gd name="T63" fmla="*/ 7 h 39"/>
                  <a:gd name="T64" fmla="*/ 117 w 119"/>
                  <a:gd name="T65" fmla="*/ 0 h 39"/>
                  <a:gd name="T66" fmla="*/ 117 w 119"/>
                  <a:gd name="T6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9" h="39">
                    <a:moveTo>
                      <a:pt x="117" y="0"/>
                    </a:moveTo>
                    <a:lnTo>
                      <a:pt x="117" y="0"/>
                    </a:lnTo>
                    <a:lnTo>
                      <a:pt x="107" y="7"/>
                    </a:lnTo>
                    <a:lnTo>
                      <a:pt x="93" y="13"/>
                    </a:lnTo>
                    <a:lnTo>
                      <a:pt x="77" y="16"/>
                    </a:lnTo>
                    <a:lnTo>
                      <a:pt x="60" y="17"/>
                    </a:lnTo>
                    <a:lnTo>
                      <a:pt x="60" y="17"/>
                    </a:lnTo>
                    <a:lnTo>
                      <a:pt x="42" y="16"/>
                    </a:lnTo>
                    <a:lnTo>
                      <a:pt x="26" y="13"/>
                    </a:lnTo>
                    <a:lnTo>
                      <a:pt x="13" y="7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4" y="20"/>
                    </a:lnTo>
                    <a:lnTo>
                      <a:pt x="10" y="25"/>
                    </a:lnTo>
                    <a:lnTo>
                      <a:pt x="17" y="29"/>
                    </a:lnTo>
                    <a:lnTo>
                      <a:pt x="26" y="33"/>
                    </a:lnTo>
                    <a:lnTo>
                      <a:pt x="35" y="38"/>
                    </a:lnTo>
                    <a:lnTo>
                      <a:pt x="47" y="39"/>
                    </a:lnTo>
                    <a:lnTo>
                      <a:pt x="60" y="39"/>
                    </a:lnTo>
                    <a:lnTo>
                      <a:pt x="60" y="39"/>
                    </a:lnTo>
                    <a:lnTo>
                      <a:pt x="72" y="39"/>
                    </a:lnTo>
                    <a:lnTo>
                      <a:pt x="82" y="38"/>
                    </a:lnTo>
                    <a:lnTo>
                      <a:pt x="93" y="33"/>
                    </a:lnTo>
                    <a:lnTo>
                      <a:pt x="101" y="29"/>
                    </a:lnTo>
                    <a:lnTo>
                      <a:pt x="109" y="25"/>
                    </a:lnTo>
                    <a:lnTo>
                      <a:pt x="115" y="20"/>
                    </a:lnTo>
                    <a:lnTo>
                      <a:pt x="117" y="13"/>
                    </a:lnTo>
                    <a:lnTo>
                      <a:pt x="119" y="7"/>
                    </a:lnTo>
                    <a:lnTo>
                      <a:pt x="119" y="7"/>
                    </a:lnTo>
                    <a:lnTo>
                      <a:pt x="117" y="0"/>
                    </a:lnTo>
                    <a:lnTo>
                      <a:pt x="1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9" name="Freeform 111">
                <a:extLst>
                  <a:ext uri="{FF2B5EF4-FFF2-40B4-BE49-F238E27FC236}">
                    <a16:creationId xmlns:a16="http://schemas.microsoft.com/office/drawing/2014/main" id="{1B04A20C-46FE-F8B8-2111-A8D22C5596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6251" y="5659480"/>
                <a:ext cx="94024" cy="28389"/>
              </a:xfrm>
              <a:custGeom>
                <a:avLst/>
                <a:gdLst>
                  <a:gd name="T0" fmla="*/ 117 w 119"/>
                  <a:gd name="T1" fmla="*/ 0 h 39"/>
                  <a:gd name="T2" fmla="*/ 117 w 119"/>
                  <a:gd name="T3" fmla="*/ 0 h 39"/>
                  <a:gd name="T4" fmla="*/ 107 w 119"/>
                  <a:gd name="T5" fmla="*/ 6 h 39"/>
                  <a:gd name="T6" fmla="*/ 93 w 119"/>
                  <a:gd name="T7" fmla="*/ 12 h 39"/>
                  <a:gd name="T8" fmla="*/ 77 w 119"/>
                  <a:gd name="T9" fmla="*/ 16 h 39"/>
                  <a:gd name="T10" fmla="*/ 60 w 119"/>
                  <a:gd name="T11" fmla="*/ 17 h 39"/>
                  <a:gd name="T12" fmla="*/ 60 w 119"/>
                  <a:gd name="T13" fmla="*/ 17 h 39"/>
                  <a:gd name="T14" fmla="*/ 42 w 119"/>
                  <a:gd name="T15" fmla="*/ 16 h 39"/>
                  <a:gd name="T16" fmla="*/ 26 w 119"/>
                  <a:gd name="T17" fmla="*/ 12 h 39"/>
                  <a:gd name="T18" fmla="*/ 13 w 119"/>
                  <a:gd name="T19" fmla="*/ 6 h 39"/>
                  <a:gd name="T20" fmla="*/ 2 w 119"/>
                  <a:gd name="T21" fmla="*/ 0 h 39"/>
                  <a:gd name="T22" fmla="*/ 2 w 119"/>
                  <a:gd name="T23" fmla="*/ 0 h 39"/>
                  <a:gd name="T24" fmla="*/ 0 w 119"/>
                  <a:gd name="T25" fmla="*/ 6 h 39"/>
                  <a:gd name="T26" fmla="*/ 0 w 119"/>
                  <a:gd name="T27" fmla="*/ 6 h 39"/>
                  <a:gd name="T28" fmla="*/ 0 w 119"/>
                  <a:gd name="T29" fmla="*/ 13 h 39"/>
                  <a:gd name="T30" fmla="*/ 4 w 119"/>
                  <a:gd name="T31" fmla="*/ 20 h 39"/>
                  <a:gd name="T32" fmla="*/ 10 w 119"/>
                  <a:gd name="T33" fmla="*/ 25 h 39"/>
                  <a:gd name="T34" fmla="*/ 17 w 119"/>
                  <a:gd name="T35" fmla="*/ 29 h 39"/>
                  <a:gd name="T36" fmla="*/ 26 w 119"/>
                  <a:gd name="T37" fmla="*/ 33 h 39"/>
                  <a:gd name="T38" fmla="*/ 35 w 119"/>
                  <a:gd name="T39" fmla="*/ 36 h 39"/>
                  <a:gd name="T40" fmla="*/ 47 w 119"/>
                  <a:gd name="T41" fmla="*/ 39 h 39"/>
                  <a:gd name="T42" fmla="*/ 60 w 119"/>
                  <a:gd name="T43" fmla="*/ 39 h 39"/>
                  <a:gd name="T44" fmla="*/ 60 w 119"/>
                  <a:gd name="T45" fmla="*/ 39 h 39"/>
                  <a:gd name="T46" fmla="*/ 72 w 119"/>
                  <a:gd name="T47" fmla="*/ 39 h 39"/>
                  <a:gd name="T48" fmla="*/ 82 w 119"/>
                  <a:gd name="T49" fmla="*/ 36 h 39"/>
                  <a:gd name="T50" fmla="*/ 93 w 119"/>
                  <a:gd name="T51" fmla="*/ 33 h 39"/>
                  <a:gd name="T52" fmla="*/ 101 w 119"/>
                  <a:gd name="T53" fmla="*/ 29 h 39"/>
                  <a:gd name="T54" fmla="*/ 109 w 119"/>
                  <a:gd name="T55" fmla="*/ 25 h 39"/>
                  <a:gd name="T56" fmla="*/ 115 w 119"/>
                  <a:gd name="T57" fmla="*/ 20 h 39"/>
                  <a:gd name="T58" fmla="*/ 117 w 119"/>
                  <a:gd name="T59" fmla="*/ 13 h 39"/>
                  <a:gd name="T60" fmla="*/ 119 w 119"/>
                  <a:gd name="T61" fmla="*/ 6 h 39"/>
                  <a:gd name="T62" fmla="*/ 119 w 119"/>
                  <a:gd name="T63" fmla="*/ 6 h 39"/>
                  <a:gd name="T64" fmla="*/ 117 w 119"/>
                  <a:gd name="T65" fmla="*/ 0 h 39"/>
                  <a:gd name="T66" fmla="*/ 117 w 119"/>
                  <a:gd name="T6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9" h="39">
                    <a:moveTo>
                      <a:pt x="117" y="0"/>
                    </a:moveTo>
                    <a:lnTo>
                      <a:pt x="117" y="0"/>
                    </a:lnTo>
                    <a:lnTo>
                      <a:pt x="107" y="6"/>
                    </a:lnTo>
                    <a:lnTo>
                      <a:pt x="93" y="12"/>
                    </a:lnTo>
                    <a:lnTo>
                      <a:pt x="77" y="16"/>
                    </a:lnTo>
                    <a:lnTo>
                      <a:pt x="60" y="17"/>
                    </a:lnTo>
                    <a:lnTo>
                      <a:pt x="60" y="17"/>
                    </a:lnTo>
                    <a:lnTo>
                      <a:pt x="42" y="16"/>
                    </a:lnTo>
                    <a:lnTo>
                      <a:pt x="26" y="12"/>
                    </a:lnTo>
                    <a:lnTo>
                      <a:pt x="13" y="6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3"/>
                    </a:lnTo>
                    <a:lnTo>
                      <a:pt x="4" y="20"/>
                    </a:lnTo>
                    <a:lnTo>
                      <a:pt x="10" y="25"/>
                    </a:lnTo>
                    <a:lnTo>
                      <a:pt x="17" y="29"/>
                    </a:lnTo>
                    <a:lnTo>
                      <a:pt x="26" y="33"/>
                    </a:lnTo>
                    <a:lnTo>
                      <a:pt x="35" y="36"/>
                    </a:lnTo>
                    <a:lnTo>
                      <a:pt x="47" y="39"/>
                    </a:lnTo>
                    <a:lnTo>
                      <a:pt x="60" y="39"/>
                    </a:lnTo>
                    <a:lnTo>
                      <a:pt x="60" y="39"/>
                    </a:lnTo>
                    <a:lnTo>
                      <a:pt x="72" y="39"/>
                    </a:lnTo>
                    <a:lnTo>
                      <a:pt x="82" y="36"/>
                    </a:lnTo>
                    <a:lnTo>
                      <a:pt x="93" y="33"/>
                    </a:lnTo>
                    <a:lnTo>
                      <a:pt x="101" y="29"/>
                    </a:lnTo>
                    <a:lnTo>
                      <a:pt x="109" y="25"/>
                    </a:lnTo>
                    <a:lnTo>
                      <a:pt x="115" y="20"/>
                    </a:lnTo>
                    <a:lnTo>
                      <a:pt x="117" y="13"/>
                    </a:lnTo>
                    <a:lnTo>
                      <a:pt x="119" y="6"/>
                    </a:lnTo>
                    <a:lnTo>
                      <a:pt x="119" y="6"/>
                    </a:lnTo>
                    <a:lnTo>
                      <a:pt x="117" y="0"/>
                    </a:lnTo>
                    <a:lnTo>
                      <a:pt x="1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0" name="Freeform 112">
                <a:extLst>
                  <a:ext uri="{FF2B5EF4-FFF2-40B4-BE49-F238E27FC236}">
                    <a16:creationId xmlns:a16="http://schemas.microsoft.com/office/drawing/2014/main" id="{0236AB21-D4EF-5CEA-1203-F04FBF87F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6251" y="5616150"/>
                <a:ext cx="94024" cy="47812"/>
              </a:xfrm>
              <a:custGeom>
                <a:avLst/>
                <a:gdLst>
                  <a:gd name="T0" fmla="*/ 60 w 119"/>
                  <a:gd name="T1" fmla="*/ 0 h 64"/>
                  <a:gd name="T2" fmla="*/ 60 w 119"/>
                  <a:gd name="T3" fmla="*/ 0 h 64"/>
                  <a:gd name="T4" fmla="*/ 47 w 119"/>
                  <a:gd name="T5" fmla="*/ 0 h 64"/>
                  <a:gd name="T6" fmla="*/ 35 w 119"/>
                  <a:gd name="T7" fmla="*/ 3 h 64"/>
                  <a:gd name="T8" fmla="*/ 26 w 119"/>
                  <a:gd name="T9" fmla="*/ 5 h 64"/>
                  <a:gd name="T10" fmla="*/ 17 w 119"/>
                  <a:gd name="T11" fmla="*/ 9 h 64"/>
                  <a:gd name="T12" fmla="*/ 10 w 119"/>
                  <a:gd name="T13" fmla="*/ 13 h 64"/>
                  <a:gd name="T14" fmla="*/ 4 w 119"/>
                  <a:gd name="T15" fmla="*/ 19 h 64"/>
                  <a:gd name="T16" fmla="*/ 0 w 119"/>
                  <a:gd name="T17" fmla="*/ 25 h 64"/>
                  <a:gd name="T18" fmla="*/ 0 w 119"/>
                  <a:gd name="T19" fmla="*/ 32 h 64"/>
                  <a:gd name="T20" fmla="*/ 0 w 119"/>
                  <a:gd name="T21" fmla="*/ 32 h 64"/>
                  <a:gd name="T22" fmla="*/ 0 w 119"/>
                  <a:gd name="T23" fmla="*/ 39 h 64"/>
                  <a:gd name="T24" fmla="*/ 4 w 119"/>
                  <a:gd name="T25" fmla="*/ 44 h 64"/>
                  <a:gd name="T26" fmla="*/ 10 w 119"/>
                  <a:gd name="T27" fmla="*/ 50 h 64"/>
                  <a:gd name="T28" fmla="*/ 17 w 119"/>
                  <a:gd name="T29" fmla="*/ 55 h 64"/>
                  <a:gd name="T30" fmla="*/ 26 w 119"/>
                  <a:gd name="T31" fmla="*/ 59 h 64"/>
                  <a:gd name="T32" fmla="*/ 35 w 119"/>
                  <a:gd name="T33" fmla="*/ 62 h 64"/>
                  <a:gd name="T34" fmla="*/ 47 w 119"/>
                  <a:gd name="T35" fmla="*/ 64 h 64"/>
                  <a:gd name="T36" fmla="*/ 60 w 119"/>
                  <a:gd name="T37" fmla="*/ 64 h 64"/>
                  <a:gd name="T38" fmla="*/ 60 w 119"/>
                  <a:gd name="T39" fmla="*/ 64 h 64"/>
                  <a:gd name="T40" fmla="*/ 72 w 119"/>
                  <a:gd name="T41" fmla="*/ 64 h 64"/>
                  <a:gd name="T42" fmla="*/ 82 w 119"/>
                  <a:gd name="T43" fmla="*/ 62 h 64"/>
                  <a:gd name="T44" fmla="*/ 93 w 119"/>
                  <a:gd name="T45" fmla="*/ 59 h 64"/>
                  <a:gd name="T46" fmla="*/ 101 w 119"/>
                  <a:gd name="T47" fmla="*/ 55 h 64"/>
                  <a:gd name="T48" fmla="*/ 109 w 119"/>
                  <a:gd name="T49" fmla="*/ 50 h 64"/>
                  <a:gd name="T50" fmla="*/ 115 w 119"/>
                  <a:gd name="T51" fmla="*/ 44 h 64"/>
                  <a:gd name="T52" fmla="*/ 117 w 119"/>
                  <a:gd name="T53" fmla="*/ 39 h 64"/>
                  <a:gd name="T54" fmla="*/ 119 w 119"/>
                  <a:gd name="T55" fmla="*/ 32 h 64"/>
                  <a:gd name="T56" fmla="*/ 119 w 119"/>
                  <a:gd name="T57" fmla="*/ 32 h 64"/>
                  <a:gd name="T58" fmla="*/ 117 w 119"/>
                  <a:gd name="T59" fmla="*/ 25 h 64"/>
                  <a:gd name="T60" fmla="*/ 115 w 119"/>
                  <a:gd name="T61" fmla="*/ 19 h 64"/>
                  <a:gd name="T62" fmla="*/ 109 w 119"/>
                  <a:gd name="T63" fmla="*/ 13 h 64"/>
                  <a:gd name="T64" fmla="*/ 101 w 119"/>
                  <a:gd name="T65" fmla="*/ 9 h 64"/>
                  <a:gd name="T66" fmla="*/ 93 w 119"/>
                  <a:gd name="T67" fmla="*/ 5 h 64"/>
                  <a:gd name="T68" fmla="*/ 82 w 119"/>
                  <a:gd name="T69" fmla="*/ 3 h 64"/>
                  <a:gd name="T70" fmla="*/ 72 w 119"/>
                  <a:gd name="T71" fmla="*/ 0 h 64"/>
                  <a:gd name="T72" fmla="*/ 60 w 119"/>
                  <a:gd name="T73" fmla="*/ 0 h 64"/>
                  <a:gd name="T74" fmla="*/ 60 w 119"/>
                  <a:gd name="T75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9" h="64">
                    <a:moveTo>
                      <a:pt x="60" y="0"/>
                    </a:moveTo>
                    <a:lnTo>
                      <a:pt x="60" y="0"/>
                    </a:lnTo>
                    <a:lnTo>
                      <a:pt x="47" y="0"/>
                    </a:lnTo>
                    <a:lnTo>
                      <a:pt x="35" y="3"/>
                    </a:lnTo>
                    <a:lnTo>
                      <a:pt x="26" y="5"/>
                    </a:lnTo>
                    <a:lnTo>
                      <a:pt x="17" y="9"/>
                    </a:lnTo>
                    <a:lnTo>
                      <a:pt x="10" y="13"/>
                    </a:lnTo>
                    <a:lnTo>
                      <a:pt x="4" y="19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4" y="44"/>
                    </a:lnTo>
                    <a:lnTo>
                      <a:pt x="10" y="50"/>
                    </a:lnTo>
                    <a:lnTo>
                      <a:pt x="17" y="55"/>
                    </a:lnTo>
                    <a:lnTo>
                      <a:pt x="26" y="59"/>
                    </a:lnTo>
                    <a:lnTo>
                      <a:pt x="35" y="62"/>
                    </a:lnTo>
                    <a:lnTo>
                      <a:pt x="47" y="64"/>
                    </a:lnTo>
                    <a:lnTo>
                      <a:pt x="60" y="64"/>
                    </a:lnTo>
                    <a:lnTo>
                      <a:pt x="60" y="64"/>
                    </a:lnTo>
                    <a:lnTo>
                      <a:pt x="72" y="64"/>
                    </a:lnTo>
                    <a:lnTo>
                      <a:pt x="82" y="62"/>
                    </a:lnTo>
                    <a:lnTo>
                      <a:pt x="93" y="59"/>
                    </a:lnTo>
                    <a:lnTo>
                      <a:pt x="101" y="55"/>
                    </a:lnTo>
                    <a:lnTo>
                      <a:pt x="109" y="50"/>
                    </a:lnTo>
                    <a:lnTo>
                      <a:pt x="115" y="44"/>
                    </a:lnTo>
                    <a:lnTo>
                      <a:pt x="117" y="39"/>
                    </a:lnTo>
                    <a:lnTo>
                      <a:pt x="119" y="32"/>
                    </a:lnTo>
                    <a:lnTo>
                      <a:pt x="119" y="32"/>
                    </a:lnTo>
                    <a:lnTo>
                      <a:pt x="117" y="25"/>
                    </a:lnTo>
                    <a:lnTo>
                      <a:pt x="115" y="19"/>
                    </a:lnTo>
                    <a:lnTo>
                      <a:pt x="109" y="13"/>
                    </a:lnTo>
                    <a:lnTo>
                      <a:pt x="101" y="9"/>
                    </a:lnTo>
                    <a:lnTo>
                      <a:pt x="93" y="5"/>
                    </a:lnTo>
                    <a:lnTo>
                      <a:pt x="82" y="3"/>
                    </a:lnTo>
                    <a:lnTo>
                      <a:pt x="72" y="0"/>
                    </a:lnTo>
                    <a:lnTo>
                      <a:pt x="60" y="0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BC4A05-2189-BB23-E683-44719C08F072}"/>
              </a:ext>
            </a:extLst>
          </p:cNvPr>
          <p:cNvGrpSpPr/>
          <p:nvPr/>
        </p:nvGrpSpPr>
        <p:grpSpPr>
          <a:xfrm>
            <a:off x="6111300" y="2094942"/>
            <a:ext cx="2559058" cy="2940812"/>
            <a:chOff x="6111300" y="2094942"/>
            <a:chExt cx="2559058" cy="294081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8E5C574-F4E8-7FFE-606B-C737B8D8590A}"/>
                </a:ext>
              </a:extLst>
            </p:cNvPr>
            <p:cNvGrpSpPr/>
            <p:nvPr/>
          </p:nvGrpSpPr>
          <p:grpSpPr>
            <a:xfrm>
              <a:off x="6111300" y="3031466"/>
              <a:ext cx="2559058" cy="2004288"/>
              <a:chOff x="5160045" y="2720643"/>
              <a:chExt cx="2052926" cy="2004288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8ABCAE6-0AEE-CD1E-45D0-61CB644FD1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60045" y="2720643"/>
                <a:ext cx="1956816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EA89BCC-33E3-A253-38D3-F25F772CA593}"/>
                  </a:ext>
                </a:extLst>
              </p:cNvPr>
              <p:cNvSpPr/>
              <p:nvPr/>
            </p:nvSpPr>
            <p:spPr>
              <a:xfrm>
                <a:off x="5160045" y="2955216"/>
                <a:ext cx="2052926" cy="17697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Pct val="100000"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Gain Customer Insights and Data</a:t>
                </a:r>
              </a:p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Pct val="100000"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Brands can leverage campaign data to 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gather insights on how customers interact with the brand</a:t>
                </a: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, along with key performance metrics (i.e., open rates, click-through rates</a:t>
                </a:r>
                <a:r>
                  <a:rPr lang="en-US" sz="1200">
                    <a:solidFill>
                      <a:schemeClr val="tx2">
                        <a:lumMod val="75000"/>
                      </a:schemeClr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).</a:t>
                </a: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39" name="Freeform 22">
              <a:extLst>
                <a:ext uri="{FF2B5EF4-FFF2-40B4-BE49-F238E27FC236}">
                  <a16:creationId xmlns:a16="http://schemas.microsoft.com/office/drawing/2014/main" id="{79FF3BB6-F8E8-AC71-45C9-44F6BA8AEB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11300" y="2094942"/>
              <a:ext cx="762445" cy="764771"/>
            </a:xfrm>
            <a:custGeom>
              <a:avLst/>
              <a:gdLst>
                <a:gd name="T0" fmla="*/ 311 w 657"/>
                <a:gd name="T1" fmla="*/ 658 h 658"/>
                <a:gd name="T2" fmla="*/ 262 w 657"/>
                <a:gd name="T3" fmla="*/ 651 h 658"/>
                <a:gd name="T4" fmla="*/ 201 w 657"/>
                <a:gd name="T5" fmla="*/ 632 h 658"/>
                <a:gd name="T6" fmla="*/ 119 w 657"/>
                <a:gd name="T7" fmla="*/ 583 h 658"/>
                <a:gd name="T8" fmla="*/ 56 w 657"/>
                <a:gd name="T9" fmla="*/ 513 h 658"/>
                <a:gd name="T10" fmla="*/ 15 w 657"/>
                <a:gd name="T11" fmla="*/ 427 h 658"/>
                <a:gd name="T12" fmla="*/ 4 w 657"/>
                <a:gd name="T13" fmla="*/ 378 h 658"/>
                <a:gd name="T14" fmla="*/ 0 w 657"/>
                <a:gd name="T15" fmla="*/ 329 h 658"/>
                <a:gd name="T16" fmla="*/ 1 w 657"/>
                <a:gd name="T17" fmla="*/ 295 h 658"/>
                <a:gd name="T18" fmla="*/ 11 w 657"/>
                <a:gd name="T19" fmla="*/ 247 h 658"/>
                <a:gd name="T20" fmla="*/ 40 w 657"/>
                <a:gd name="T21" fmla="*/ 173 h 658"/>
                <a:gd name="T22" fmla="*/ 97 w 657"/>
                <a:gd name="T23" fmla="*/ 97 h 658"/>
                <a:gd name="T24" fmla="*/ 172 w 657"/>
                <a:gd name="T25" fmla="*/ 40 h 658"/>
                <a:gd name="T26" fmla="*/ 247 w 657"/>
                <a:gd name="T27" fmla="*/ 11 h 658"/>
                <a:gd name="T28" fmla="*/ 295 w 657"/>
                <a:gd name="T29" fmla="*/ 3 h 658"/>
                <a:gd name="T30" fmla="*/ 329 w 657"/>
                <a:gd name="T31" fmla="*/ 0 h 658"/>
                <a:gd name="T32" fmla="*/ 379 w 657"/>
                <a:gd name="T33" fmla="*/ 4 h 658"/>
                <a:gd name="T34" fmla="*/ 426 w 657"/>
                <a:gd name="T35" fmla="*/ 15 h 658"/>
                <a:gd name="T36" fmla="*/ 512 w 657"/>
                <a:gd name="T37" fmla="*/ 56 h 658"/>
                <a:gd name="T38" fmla="*/ 583 w 657"/>
                <a:gd name="T39" fmla="*/ 121 h 658"/>
                <a:gd name="T40" fmla="*/ 631 w 657"/>
                <a:gd name="T41" fmla="*/ 201 h 658"/>
                <a:gd name="T42" fmla="*/ 651 w 657"/>
                <a:gd name="T43" fmla="*/ 263 h 658"/>
                <a:gd name="T44" fmla="*/ 657 w 657"/>
                <a:gd name="T45" fmla="*/ 313 h 658"/>
                <a:gd name="T46" fmla="*/ 657 w 657"/>
                <a:gd name="T47" fmla="*/ 346 h 658"/>
                <a:gd name="T48" fmla="*/ 651 w 657"/>
                <a:gd name="T49" fmla="*/ 395 h 658"/>
                <a:gd name="T50" fmla="*/ 631 w 657"/>
                <a:gd name="T51" fmla="*/ 456 h 658"/>
                <a:gd name="T52" fmla="*/ 583 w 657"/>
                <a:gd name="T53" fmla="*/ 538 h 658"/>
                <a:gd name="T54" fmla="*/ 512 w 657"/>
                <a:gd name="T55" fmla="*/ 601 h 658"/>
                <a:gd name="T56" fmla="*/ 426 w 657"/>
                <a:gd name="T57" fmla="*/ 643 h 658"/>
                <a:gd name="T58" fmla="*/ 379 w 657"/>
                <a:gd name="T59" fmla="*/ 654 h 658"/>
                <a:gd name="T60" fmla="*/ 329 w 657"/>
                <a:gd name="T61" fmla="*/ 658 h 658"/>
                <a:gd name="T62" fmla="*/ 329 w 657"/>
                <a:gd name="T63" fmla="*/ 37 h 658"/>
                <a:gd name="T64" fmla="*/ 242 w 657"/>
                <a:gd name="T65" fmla="*/ 51 h 658"/>
                <a:gd name="T66" fmla="*/ 166 w 657"/>
                <a:gd name="T67" fmla="*/ 87 h 658"/>
                <a:gd name="T68" fmla="*/ 105 w 657"/>
                <a:gd name="T69" fmla="*/ 144 h 658"/>
                <a:gd name="T70" fmla="*/ 60 w 657"/>
                <a:gd name="T71" fmla="*/ 216 h 658"/>
                <a:gd name="T72" fmla="*/ 39 w 657"/>
                <a:gd name="T73" fmla="*/ 299 h 658"/>
                <a:gd name="T74" fmla="*/ 39 w 657"/>
                <a:gd name="T75" fmla="*/ 358 h 658"/>
                <a:gd name="T76" fmla="*/ 60 w 657"/>
                <a:gd name="T77" fmla="*/ 442 h 658"/>
                <a:gd name="T78" fmla="*/ 105 w 657"/>
                <a:gd name="T79" fmla="*/ 514 h 658"/>
                <a:gd name="T80" fmla="*/ 166 w 657"/>
                <a:gd name="T81" fmla="*/ 570 h 658"/>
                <a:gd name="T82" fmla="*/ 242 w 657"/>
                <a:gd name="T83" fmla="*/ 607 h 658"/>
                <a:gd name="T84" fmla="*/ 329 w 657"/>
                <a:gd name="T85" fmla="*/ 620 h 658"/>
                <a:gd name="T86" fmla="*/ 387 w 657"/>
                <a:gd name="T87" fmla="*/ 615 h 658"/>
                <a:gd name="T88" fmla="*/ 467 w 657"/>
                <a:gd name="T89" fmla="*/ 585 h 658"/>
                <a:gd name="T90" fmla="*/ 534 w 657"/>
                <a:gd name="T91" fmla="*/ 534 h 658"/>
                <a:gd name="T92" fmla="*/ 584 w 657"/>
                <a:gd name="T93" fmla="*/ 467 h 658"/>
                <a:gd name="T94" fmla="*/ 614 w 657"/>
                <a:gd name="T95" fmla="*/ 388 h 658"/>
                <a:gd name="T96" fmla="*/ 619 w 657"/>
                <a:gd name="T97" fmla="*/ 329 h 658"/>
                <a:gd name="T98" fmla="*/ 607 w 657"/>
                <a:gd name="T99" fmla="*/ 243 h 658"/>
                <a:gd name="T100" fmla="*/ 569 w 657"/>
                <a:gd name="T101" fmla="*/ 166 h 658"/>
                <a:gd name="T102" fmla="*/ 514 w 657"/>
                <a:gd name="T103" fmla="*/ 105 h 658"/>
                <a:gd name="T104" fmla="*/ 442 w 657"/>
                <a:gd name="T105" fmla="*/ 60 h 658"/>
                <a:gd name="T106" fmla="*/ 358 w 657"/>
                <a:gd name="T107" fmla="*/ 4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57" h="658">
                  <a:moveTo>
                    <a:pt x="329" y="658"/>
                  </a:moveTo>
                  <a:lnTo>
                    <a:pt x="329" y="658"/>
                  </a:lnTo>
                  <a:lnTo>
                    <a:pt x="311" y="658"/>
                  </a:lnTo>
                  <a:lnTo>
                    <a:pt x="295" y="656"/>
                  </a:lnTo>
                  <a:lnTo>
                    <a:pt x="278" y="654"/>
                  </a:lnTo>
                  <a:lnTo>
                    <a:pt x="262" y="651"/>
                  </a:lnTo>
                  <a:lnTo>
                    <a:pt x="247" y="647"/>
                  </a:lnTo>
                  <a:lnTo>
                    <a:pt x="231" y="643"/>
                  </a:lnTo>
                  <a:lnTo>
                    <a:pt x="201" y="632"/>
                  </a:lnTo>
                  <a:lnTo>
                    <a:pt x="172" y="617"/>
                  </a:lnTo>
                  <a:lnTo>
                    <a:pt x="145" y="601"/>
                  </a:lnTo>
                  <a:lnTo>
                    <a:pt x="119" y="583"/>
                  </a:lnTo>
                  <a:lnTo>
                    <a:pt x="97" y="561"/>
                  </a:lnTo>
                  <a:lnTo>
                    <a:pt x="75" y="538"/>
                  </a:lnTo>
                  <a:lnTo>
                    <a:pt x="56" y="513"/>
                  </a:lnTo>
                  <a:lnTo>
                    <a:pt x="40" y="486"/>
                  </a:lnTo>
                  <a:lnTo>
                    <a:pt x="25" y="456"/>
                  </a:lnTo>
                  <a:lnTo>
                    <a:pt x="15" y="427"/>
                  </a:lnTo>
                  <a:lnTo>
                    <a:pt x="11" y="411"/>
                  </a:lnTo>
                  <a:lnTo>
                    <a:pt x="7" y="395"/>
                  </a:lnTo>
                  <a:lnTo>
                    <a:pt x="4" y="378"/>
                  </a:lnTo>
                  <a:lnTo>
                    <a:pt x="1" y="362"/>
                  </a:lnTo>
                  <a:lnTo>
                    <a:pt x="0" y="346"/>
                  </a:lnTo>
                  <a:lnTo>
                    <a:pt x="0" y="329"/>
                  </a:lnTo>
                  <a:lnTo>
                    <a:pt x="0" y="329"/>
                  </a:lnTo>
                  <a:lnTo>
                    <a:pt x="0" y="313"/>
                  </a:lnTo>
                  <a:lnTo>
                    <a:pt x="1" y="295"/>
                  </a:lnTo>
                  <a:lnTo>
                    <a:pt x="4" y="279"/>
                  </a:lnTo>
                  <a:lnTo>
                    <a:pt x="7" y="263"/>
                  </a:lnTo>
                  <a:lnTo>
                    <a:pt x="11" y="247"/>
                  </a:lnTo>
                  <a:lnTo>
                    <a:pt x="15" y="231"/>
                  </a:lnTo>
                  <a:lnTo>
                    <a:pt x="25" y="201"/>
                  </a:lnTo>
                  <a:lnTo>
                    <a:pt x="40" y="173"/>
                  </a:lnTo>
                  <a:lnTo>
                    <a:pt x="56" y="145"/>
                  </a:lnTo>
                  <a:lnTo>
                    <a:pt x="75" y="121"/>
                  </a:lnTo>
                  <a:lnTo>
                    <a:pt x="97" y="97"/>
                  </a:lnTo>
                  <a:lnTo>
                    <a:pt x="119" y="75"/>
                  </a:lnTo>
                  <a:lnTo>
                    <a:pt x="145" y="56"/>
                  </a:lnTo>
                  <a:lnTo>
                    <a:pt x="172" y="40"/>
                  </a:lnTo>
                  <a:lnTo>
                    <a:pt x="201" y="27"/>
                  </a:lnTo>
                  <a:lnTo>
                    <a:pt x="231" y="15"/>
                  </a:lnTo>
                  <a:lnTo>
                    <a:pt x="247" y="11"/>
                  </a:lnTo>
                  <a:lnTo>
                    <a:pt x="262" y="7"/>
                  </a:lnTo>
                  <a:lnTo>
                    <a:pt x="278" y="4"/>
                  </a:lnTo>
                  <a:lnTo>
                    <a:pt x="295" y="3"/>
                  </a:lnTo>
                  <a:lnTo>
                    <a:pt x="311" y="1"/>
                  </a:lnTo>
                  <a:lnTo>
                    <a:pt x="329" y="0"/>
                  </a:lnTo>
                  <a:lnTo>
                    <a:pt x="329" y="0"/>
                  </a:lnTo>
                  <a:lnTo>
                    <a:pt x="345" y="1"/>
                  </a:lnTo>
                  <a:lnTo>
                    <a:pt x="362" y="3"/>
                  </a:lnTo>
                  <a:lnTo>
                    <a:pt x="379" y="4"/>
                  </a:lnTo>
                  <a:lnTo>
                    <a:pt x="395" y="7"/>
                  </a:lnTo>
                  <a:lnTo>
                    <a:pt x="411" y="11"/>
                  </a:lnTo>
                  <a:lnTo>
                    <a:pt x="426" y="15"/>
                  </a:lnTo>
                  <a:lnTo>
                    <a:pt x="456" y="27"/>
                  </a:lnTo>
                  <a:lnTo>
                    <a:pt x="485" y="40"/>
                  </a:lnTo>
                  <a:lnTo>
                    <a:pt x="512" y="56"/>
                  </a:lnTo>
                  <a:lnTo>
                    <a:pt x="537" y="75"/>
                  </a:lnTo>
                  <a:lnTo>
                    <a:pt x="561" y="97"/>
                  </a:lnTo>
                  <a:lnTo>
                    <a:pt x="583" y="121"/>
                  </a:lnTo>
                  <a:lnTo>
                    <a:pt x="601" y="145"/>
                  </a:lnTo>
                  <a:lnTo>
                    <a:pt x="618" y="173"/>
                  </a:lnTo>
                  <a:lnTo>
                    <a:pt x="631" y="201"/>
                  </a:lnTo>
                  <a:lnTo>
                    <a:pt x="642" y="231"/>
                  </a:lnTo>
                  <a:lnTo>
                    <a:pt x="647" y="247"/>
                  </a:lnTo>
                  <a:lnTo>
                    <a:pt x="651" y="263"/>
                  </a:lnTo>
                  <a:lnTo>
                    <a:pt x="654" y="279"/>
                  </a:lnTo>
                  <a:lnTo>
                    <a:pt x="655" y="295"/>
                  </a:lnTo>
                  <a:lnTo>
                    <a:pt x="657" y="313"/>
                  </a:lnTo>
                  <a:lnTo>
                    <a:pt x="657" y="329"/>
                  </a:lnTo>
                  <a:lnTo>
                    <a:pt x="657" y="329"/>
                  </a:lnTo>
                  <a:lnTo>
                    <a:pt x="657" y="346"/>
                  </a:lnTo>
                  <a:lnTo>
                    <a:pt x="655" y="362"/>
                  </a:lnTo>
                  <a:lnTo>
                    <a:pt x="654" y="378"/>
                  </a:lnTo>
                  <a:lnTo>
                    <a:pt x="651" y="395"/>
                  </a:lnTo>
                  <a:lnTo>
                    <a:pt x="647" y="411"/>
                  </a:lnTo>
                  <a:lnTo>
                    <a:pt x="642" y="427"/>
                  </a:lnTo>
                  <a:lnTo>
                    <a:pt x="631" y="456"/>
                  </a:lnTo>
                  <a:lnTo>
                    <a:pt x="618" y="486"/>
                  </a:lnTo>
                  <a:lnTo>
                    <a:pt x="601" y="513"/>
                  </a:lnTo>
                  <a:lnTo>
                    <a:pt x="583" y="538"/>
                  </a:lnTo>
                  <a:lnTo>
                    <a:pt x="561" y="561"/>
                  </a:lnTo>
                  <a:lnTo>
                    <a:pt x="537" y="583"/>
                  </a:lnTo>
                  <a:lnTo>
                    <a:pt x="512" y="601"/>
                  </a:lnTo>
                  <a:lnTo>
                    <a:pt x="485" y="617"/>
                  </a:lnTo>
                  <a:lnTo>
                    <a:pt x="456" y="632"/>
                  </a:lnTo>
                  <a:lnTo>
                    <a:pt x="426" y="643"/>
                  </a:lnTo>
                  <a:lnTo>
                    <a:pt x="411" y="647"/>
                  </a:lnTo>
                  <a:lnTo>
                    <a:pt x="395" y="651"/>
                  </a:lnTo>
                  <a:lnTo>
                    <a:pt x="379" y="654"/>
                  </a:lnTo>
                  <a:lnTo>
                    <a:pt x="362" y="656"/>
                  </a:lnTo>
                  <a:lnTo>
                    <a:pt x="345" y="658"/>
                  </a:lnTo>
                  <a:lnTo>
                    <a:pt x="329" y="658"/>
                  </a:lnTo>
                  <a:lnTo>
                    <a:pt x="329" y="658"/>
                  </a:lnTo>
                  <a:close/>
                  <a:moveTo>
                    <a:pt x="329" y="37"/>
                  </a:moveTo>
                  <a:lnTo>
                    <a:pt x="329" y="37"/>
                  </a:lnTo>
                  <a:lnTo>
                    <a:pt x="299" y="40"/>
                  </a:lnTo>
                  <a:lnTo>
                    <a:pt x="270" y="44"/>
                  </a:lnTo>
                  <a:lnTo>
                    <a:pt x="242" y="51"/>
                  </a:lnTo>
                  <a:lnTo>
                    <a:pt x="215" y="60"/>
                  </a:lnTo>
                  <a:lnTo>
                    <a:pt x="189" y="74"/>
                  </a:lnTo>
                  <a:lnTo>
                    <a:pt x="166" y="87"/>
                  </a:lnTo>
                  <a:lnTo>
                    <a:pt x="144" y="105"/>
                  </a:lnTo>
                  <a:lnTo>
                    <a:pt x="124" y="123"/>
                  </a:lnTo>
                  <a:lnTo>
                    <a:pt x="105" y="144"/>
                  </a:lnTo>
                  <a:lnTo>
                    <a:pt x="87" y="166"/>
                  </a:lnTo>
                  <a:lnTo>
                    <a:pt x="72" y="191"/>
                  </a:lnTo>
                  <a:lnTo>
                    <a:pt x="60" y="216"/>
                  </a:lnTo>
                  <a:lnTo>
                    <a:pt x="51" y="243"/>
                  </a:lnTo>
                  <a:lnTo>
                    <a:pt x="43" y="271"/>
                  </a:lnTo>
                  <a:lnTo>
                    <a:pt x="39" y="299"/>
                  </a:lnTo>
                  <a:lnTo>
                    <a:pt x="38" y="329"/>
                  </a:lnTo>
                  <a:lnTo>
                    <a:pt x="38" y="329"/>
                  </a:lnTo>
                  <a:lnTo>
                    <a:pt x="39" y="358"/>
                  </a:lnTo>
                  <a:lnTo>
                    <a:pt x="43" y="388"/>
                  </a:lnTo>
                  <a:lnTo>
                    <a:pt x="51" y="416"/>
                  </a:lnTo>
                  <a:lnTo>
                    <a:pt x="60" y="442"/>
                  </a:lnTo>
                  <a:lnTo>
                    <a:pt x="72" y="467"/>
                  </a:lnTo>
                  <a:lnTo>
                    <a:pt x="87" y="491"/>
                  </a:lnTo>
                  <a:lnTo>
                    <a:pt x="105" y="514"/>
                  </a:lnTo>
                  <a:lnTo>
                    <a:pt x="124" y="534"/>
                  </a:lnTo>
                  <a:lnTo>
                    <a:pt x="144" y="553"/>
                  </a:lnTo>
                  <a:lnTo>
                    <a:pt x="166" y="570"/>
                  </a:lnTo>
                  <a:lnTo>
                    <a:pt x="189" y="585"/>
                  </a:lnTo>
                  <a:lnTo>
                    <a:pt x="215" y="597"/>
                  </a:lnTo>
                  <a:lnTo>
                    <a:pt x="242" y="607"/>
                  </a:lnTo>
                  <a:lnTo>
                    <a:pt x="270" y="615"/>
                  </a:lnTo>
                  <a:lnTo>
                    <a:pt x="299" y="619"/>
                  </a:lnTo>
                  <a:lnTo>
                    <a:pt x="329" y="620"/>
                  </a:lnTo>
                  <a:lnTo>
                    <a:pt x="329" y="620"/>
                  </a:lnTo>
                  <a:lnTo>
                    <a:pt x="358" y="619"/>
                  </a:lnTo>
                  <a:lnTo>
                    <a:pt x="387" y="615"/>
                  </a:lnTo>
                  <a:lnTo>
                    <a:pt x="415" y="607"/>
                  </a:lnTo>
                  <a:lnTo>
                    <a:pt x="442" y="597"/>
                  </a:lnTo>
                  <a:lnTo>
                    <a:pt x="467" y="585"/>
                  </a:lnTo>
                  <a:lnTo>
                    <a:pt x="491" y="570"/>
                  </a:lnTo>
                  <a:lnTo>
                    <a:pt x="514" y="553"/>
                  </a:lnTo>
                  <a:lnTo>
                    <a:pt x="534" y="534"/>
                  </a:lnTo>
                  <a:lnTo>
                    <a:pt x="553" y="514"/>
                  </a:lnTo>
                  <a:lnTo>
                    <a:pt x="569" y="491"/>
                  </a:lnTo>
                  <a:lnTo>
                    <a:pt x="584" y="467"/>
                  </a:lnTo>
                  <a:lnTo>
                    <a:pt x="596" y="442"/>
                  </a:lnTo>
                  <a:lnTo>
                    <a:pt x="607" y="416"/>
                  </a:lnTo>
                  <a:lnTo>
                    <a:pt x="614" y="388"/>
                  </a:lnTo>
                  <a:lnTo>
                    <a:pt x="618" y="358"/>
                  </a:lnTo>
                  <a:lnTo>
                    <a:pt x="619" y="329"/>
                  </a:lnTo>
                  <a:lnTo>
                    <a:pt x="619" y="329"/>
                  </a:lnTo>
                  <a:lnTo>
                    <a:pt x="618" y="299"/>
                  </a:lnTo>
                  <a:lnTo>
                    <a:pt x="614" y="271"/>
                  </a:lnTo>
                  <a:lnTo>
                    <a:pt x="607" y="243"/>
                  </a:lnTo>
                  <a:lnTo>
                    <a:pt x="596" y="216"/>
                  </a:lnTo>
                  <a:lnTo>
                    <a:pt x="584" y="191"/>
                  </a:lnTo>
                  <a:lnTo>
                    <a:pt x="569" y="166"/>
                  </a:lnTo>
                  <a:lnTo>
                    <a:pt x="553" y="144"/>
                  </a:lnTo>
                  <a:lnTo>
                    <a:pt x="534" y="123"/>
                  </a:lnTo>
                  <a:lnTo>
                    <a:pt x="514" y="105"/>
                  </a:lnTo>
                  <a:lnTo>
                    <a:pt x="491" y="87"/>
                  </a:lnTo>
                  <a:lnTo>
                    <a:pt x="467" y="74"/>
                  </a:lnTo>
                  <a:lnTo>
                    <a:pt x="442" y="60"/>
                  </a:lnTo>
                  <a:lnTo>
                    <a:pt x="415" y="51"/>
                  </a:lnTo>
                  <a:lnTo>
                    <a:pt x="387" y="44"/>
                  </a:lnTo>
                  <a:lnTo>
                    <a:pt x="358" y="40"/>
                  </a:lnTo>
                  <a:lnTo>
                    <a:pt x="329" y="37"/>
                  </a:lnTo>
                  <a:lnTo>
                    <a:pt x="329" y="3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pic>
          <p:nvPicPr>
            <p:cNvPr id="40" name="Graphic 39" descr="Bar chart with solid fill">
              <a:extLst>
                <a:ext uri="{FF2B5EF4-FFF2-40B4-BE49-F238E27FC236}">
                  <a16:creationId xmlns:a16="http://schemas.microsoft.com/office/drawing/2014/main" id="{B4BE70BD-E1E5-E4F0-B91C-CFE473327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13376" y="2210747"/>
              <a:ext cx="558291" cy="558291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8562127-D142-AABC-3477-949C03DCDBD9}"/>
              </a:ext>
            </a:extLst>
          </p:cNvPr>
          <p:cNvGrpSpPr/>
          <p:nvPr/>
        </p:nvGrpSpPr>
        <p:grpSpPr>
          <a:xfrm>
            <a:off x="8887483" y="2094942"/>
            <a:ext cx="2559058" cy="3125478"/>
            <a:chOff x="8887483" y="2094942"/>
            <a:chExt cx="2559058" cy="312547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7B6A94D-90FB-8432-1D72-1868F9DB49D9}"/>
                </a:ext>
              </a:extLst>
            </p:cNvPr>
            <p:cNvGrpSpPr/>
            <p:nvPr/>
          </p:nvGrpSpPr>
          <p:grpSpPr>
            <a:xfrm>
              <a:off x="8887483" y="3031466"/>
              <a:ext cx="2559058" cy="2188954"/>
              <a:chOff x="7229801" y="2720643"/>
              <a:chExt cx="2052926" cy="2188954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906F3302-76B5-1FA6-DC44-6ECE533140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9801" y="2720643"/>
                <a:ext cx="1956816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DE34D4D7-E8B7-48A2-C243-A92E544AF991}"/>
                  </a:ext>
                </a:extLst>
              </p:cNvPr>
              <p:cNvSpPr/>
              <p:nvPr/>
            </p:nvSpPr>
            <p:spPr>
              <a:xfrm>
                <a:off x="7229801" y="2955216"/>
                <a:ext cx="2052926" cy="19543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Pct val="100000"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Elevate the Customer Experience</a:t>
                </a:r>
              </a:p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Pct val="100000"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Customers can 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take action on their mail piece immediately</a:t>
                </a: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—regardless of whether they retrieve mail from the physical mailbox. This in turn allows brands to see results faster than with traditional mailer campaigns. </a:t>
                </a: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44" name="Freeform 79">
              <a:extLst>
                <a:ext uri="{FF2B5EF4-FFF2-40B4-BE49-F238E27FC236}">
                  <a16:creationId xmlns:a16="http://schemas.microsoft.com/office/drawing/2014/main" id="{6177C8FF-2802-FFB7-A102-3653FF35FC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17199" y="2094942"/>
              <a:ext cx="764771" cy="764771"/>
            </a:xfrm>
            <a:custGeom>
              <a:avLst/>
              <a:gdLst>
                <a:gd name="T0" fmla="*/ 312 w 659"/>
                <a:gd name="T1" fmla="*/ 658 h 659"/>
                <a:gd name="T2" fmla="*/ 262 w 659"/>
                <a:gd name="T3" fmla="*/ 652 h 659"/>
                <a:gd name="T4" fmla="*/ 202 w 659"/>
                <a:gd name="T5" fmla="*/ 632 h 659"/>
                <a:gd name="T6" fmla="*/ 120 w 659"/>
                <a:gd name="T7" fmla="*/ 584 h 659"/>
                <a:gd name="T8" fmla="*/ 56 w 659"/>
                <a:gd name="T9" fmla="*/ 514 h 659"/>
                <a:gd name="T10" fmla="*/ 15 w 659"/>
                <a:gd name="T11" fmla="*/ 428 h 659"/>
                <a:gd name="T12" fmla="*/ 4 w 659"/>
                <a:gd name="T13" fmla="*/ 379 h 659"/>
                <a:gd name="T14" fmla="*/ 0 w 659"/>
                <a:gd name="T15" fmla="*/ 330 h 659"/>
                <a:gd name="T16" fmla="*/ 1 w 659"/>
                <a:gd name="T17" fmla="*/ 296 h 659"/>
                <a:gd name="T18" fmla="*/ 11 w 659"/>
                <a:gd name="T19" fmla="*/ 248 h 659"/>
                <a:gd name="T20" fmla="*/ 40 w 659"/>
                <a:gd name="T21" fmla="*/ 172 h 659"/>
                <a:gd name="T22" fmla="*/ 97 w 659"/>
                <a:gd name="T23" fmla="*/ 97 h 659"/>
                <a:gd name="T24" fmla="*/ 172 w 659"/>
                <a:gd name="T25" fmla="*/ 41 h 659"/>
                <a:gd name="T26" fmla="*/ 247 w 659"/>
                <a:gd name="T27" fmla="*/ 11 h 659"/>
                <a:gd name="T28" fmla="*/ 296 w 659"/>
                <a:gd name="T29" fmla="*/ 2 h 659"/>
                <a:gd name="T30" fmla="*/ 329 w 659"/>
                <a:gd name="T31" fmla="*/ 0 h 659"/>
                <a:gd name="T32" fmla="*/ 379 w 659"/>
                <a:gd name="T33" fmla="*/ 4 h 659"/>
                <a:gd name="T34" fmla="*/ 426 w 659"/>
                <a:gd name="T35" fmla="*/ 15 h 659"/>
                <a:gd name="T36" fmla="*/ 513 w 659"/>
                <a:gd name="T37" fmla="*/ 57 h 659"/>
                <a:gd name="T38" fmla="*/ 583 w 659"/>
                <a:gd name="T39" fmla="*/ 120 h 659"/>
                <a:gd name="T40" fmla="*/ 632 w 659"/>
                <a:gd name="T41" fmla="*/ 202 h 659"/>
                <a:gd name="T42" fmla="*/ 652 w 659"/>
                <a:gd name="T43" fmla="*/ 264 h 659"/>
                <a:gd name="T44" fmla="*/ 657 w 659"/>
                <a:gd name="T45" fmla="*/ 312 h 659"/>
                <a:gd name="T46" fmla="*/ 657 w 659"/>
                <a:gd name="T47" fmla="*/ 347 h 659"/>
                <a:gd name="T48" fmla="*/ 652 w 659"/>
                <a:gd name="T49" fmla="*/ 396 h 659"/>
                <a:gd name="T50" fmla="*/ 632 w 659"/>
                <a:gd name="T51" fmla="*/ 457 h 659"/>
                <a:gd name="T52" fmla="*/ 583 w 659"/>
                <a:gd name="T53" fmla="*/ 539 h 659"/>
                <a:gd name="T54" fmla="*/ 513 w 659"/>
                <a:gd name="T55" fmla="*/ 603 h 659"/>
                <a:gd name="T56" fmla="*/ 426 w 659"/>
                <a:gd name="T57" fmla="*/ 644 h 659"/>
                <a:gd name="T58" fmla="*/ 379 w 659"/>
                <a:gd name="T59" fmla="*/ 655 h 659"/>
                <a:gd name="T60" fmla="*/ 329 w 659"/>
                <a:gd name="T61" fmla="*/ 659 h 659"/>
                <a:gd name="T62" fmla="*/ 329 w 659"/>
                <a:gd name="T63" fmla="*/ 38 h 659"/>
                <a:gd name="T64" fmla="*/ 242 w 659"/>
                <a:gd name="T65" fmla="*/ 51 h 659"/>
                <a:gd name="T66" fmla="*/ 167 w 659"/>
                <a:gd name="T67" fmla="*/ 88 h 659"/>
                <a:gd name="T68" fmla="*/ 105 w 659"/>
                <a:gd name="T69" fmla="*/ 144 h 659"/>
                <a:gd name="T70" fmla="*/ 60 w 659"/>
                <a:gd name="T71" fmla="*/ 217 h 659"/>
                <a:gd name="T72" fmla="*/ 39 w 659"/>
                <a:gd name="T73" fmla="*/ 300 h 659"/>
                <a:gd name="T74" fmla="*/ 39 w 659"/>
                <a:gd name="T75" fmla="*/ 359 h 659"/>
                <a:gd name="T76" fmla="*/ 60 w 659"/>
                <a:gd name="T77" fmla="*/ 443 h 659"/>
                <a:gd name="T78" fmla="*/ 105 w 659"/>
                <a:gd name="T79" fmla="*/ 515 h 659"/>
                <a:gd name="T80" fmla="*/ 167 w 659"/>
                <a:gd name="T81" fmla="*/ 572 h 659"/>
                <a:gd name="T82" fmla="*/ 242 w 659"/>
                <a:gd name="T83" fmla="*/ 608 h 659"/>
                <a:gd name="T84" fmla="*/ 329 w 659"/>
                <a:gd name="T85" fmla="*/ 621 h 659"/>
                <a:gd name="T86" fmla="*/ 387 w 659"/>
                <a:gd name="T87" fmla="*/ 615 h 659"/>
                <a:gd name="T88" fmla="*/ 468 w 659"/>
                <a:gd name="T89" fmla="*/ 586 h 659"/>
                <a:gd name="T90" fmla="*/ 535 w 659"/>
                <a:gd name="T91" fmla="*/ 535 h 659"/>
                <a:gd name="T92" fmla="*/ 585 w 659"/>
                <a:gd name="T93" fmla="*/ 468 h 659"/>
                <a:gd name="T94" fmla="*/ 614 w 659"/>
                <a:gd name="T95" fmla="*/ 389 h 659"/>
                <a:gd name="T96" fmla="*/ 621 w 659"/>
                <a:gd name="T97" fmla="*/ 330 h 659"/>
                <a:gd name="T98" fmla="*/ 607 w 659"/>
                <a:gd name="T99" fmla="*/ 244 h 659"/>
                <a:gd name="T100" fmla="*/ 570 w 659"/>
                <a:gd name="T101" fmla="*/ 167 h 659"/>
                <a:gd name="T102" fmla="*/ 515 w 659"/>
                <a:gd name="T103" fmla="*/ 105 h 659"/>
                <a:gd name="T104" fmla="*/ 442 w 659"/>
                <a:gd name="T105" fmla="*/ 61 h 659"/>
                <a:gd name="T106" fmla="*/ 359 w 659"/>
                <a:gd name="T107" fmla="*/ 39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59" h="659">
                  <a:moveTo>
                    <a:pt x="329" y="659"/>
                  </a:moveTo>
                  <a:lnTo>
                    <a:pt x="329" y="659"/>
                  </a:lnTo>
                  <a:lnTo>
                    <a:pt x="312" y="658"/>
                  </a:lnTo>
                  <a:lnTo>
                    <a:pt x="296" y="656"/>
                  </a:lnTo>
                  <a:lnTo>
                    <a:pt x="280" y="655"/>
                  </a:lnTo>
                  <a:lnTo>
                    <a:pt x="262" y="652"/>
                  </a:lnTo>
                  <a:lnTo>
                    <a:pt x="247" y="648"/>
                  </a:lnTo>
                  <a:lnTo>
                    <a:pt x="231" y="644"/>
                  </a:lnTo>
                  <a:lnTo>
                    <a:pt x="202" y="632"/>
                  </a:lnTo>
                  <a:lnTo>
                    <a:pt x="172" y="619"/>
                  </a:lnTo>
                  <a:lnTo>
                    <a:pt x="145" y="603"/>
                  </a:lnTo>
                  <a:lnTo>
                    <a:pt x="120" y="584"/>
                  </a:lnTo>
                  <a:lnTo>
                    <a:pt x="97" y="562"/>
                  </a:lnTo>
                  <a:lnTo>
                    <a:pt x="75" y="539"/>
                  </a:lnTo>
                  <a:lnTo>
                    <a:pt x="56" y="514"/>
                  </a:lnTo>
                  <a:lnTo>
                    <a:pt x="40" y="487"/>
                  </a:lnTo>
                  <a:lnTo>
                    <a:pt x="26" y="457"/>
                  </a:lnTo>
                  <a:lnTo>
                    <a:pt x="15" y="428"/>
                  </a:lnTo>
                  <a:lnTo>
                    <a:pt x="11" y="412"/>
                  </a:lnTo>
                  <a:lnTo>
                    <a:pt x="7" y="396"/>
                  </a:lnTo>
                  <a:lnTo>
                    <a:pt x="4" y="379"/>
                  </a:lnTo>
                  <a:lnTo>
                    <a:pt x="1" y="363"/>
                  </a:lnTo>
                  <a:lnTo>
                    <a:pt x="0" y="347"/>
                  </a:lnTo>
                  <a:lnTo>
                    <a:pt x="0" y="330"/>
                  </a:lnTo>
                  <a:lnTo>
                    <a:pt x="0" y="330"/>
                  </a:lnTo>
                  <a:lnTo>
                    <a:pt x="0" y="312"/>
                  </a:lnTo>
                  <a:lnTo>
                    <a:pt x="1" y="296"/>
                  </a:lnTo>
                  <a:lnTo>
                    <a:pt x="4" y="280"/>
                  </a:lnTo>
                  <a:lnTo>
                    <a:pt x="7" y="264"/>
                  </a:lnTo>
                  <a:lnTo>
                    <a:pt x="11" y="248"/>
                  </a:lnTo>
                  <a:lnTo>
                    <a:pt x="15" y="232"/>
                  </a:lnTo>
                  <a:lnTo>
                    <a:pt x="26" y="202"/>
                  </a:lnTo>
                  <a:lnTo>
                    <a:pt x="40" y="172"/>
                  </a:lnTo>
                  <a:lnTo>
                    <a:pt x="56" y="146"/>
                  </a:lnTo>
                  <a:lnTo>
                    <a:pt x="75" y="120"/>
                  </a:lnTo>
                  <a:lnTo>
                    <a:pt x="97" y="97"/>
                  </a:lnTo>
                  <a:lnTo>
                    <a:pt x="120" y="76"/>
                  </a:lnTo>
                  <a:lnTo>
                    <a:pt x="145" y="57"/>
                  </a:lnTo>
                  <a:lnTo>
                    <a:pt x="172" y="41"/>
                  </a:lnTo>
                  <a:lnTo>
                    <a:pt x="202" y="26"/>
                  </a:lnTo>
                  <a:lnTo>
                    <a:pt x="231" y="15"/>
                  </a:lnTo>
                  <a:lnTo>
                    <a:pt x="247" y="11"/>
                  </a:lnTo>
                  <a:lnTo>
                    <a:pt x="262" y="7"/>
                  </a:lnTo>
                  <a:lnTo>
                    <a:pt x="280" y="4"/>
                  </a:lnTo>
                  <a:lnTo>
                    <a:pt x="296" y="2"/>
                  </a:lnTo>
                  <a:lnTo>
                    <a:pt x="312" y="2"/>
                  </a:lnTo>
                  <a:lnTo>
                    <a:pt x="329" y="0"/>
                  </a:lnTo>
                  <a:lnTo>
                    <a:pt x="329" y="0"/>
                  </a:lnTo>
                  <a:lnTo>
                    <a:pt x="345" y="2"/>
                  </a:lnTo>
                  <a:lnTo>
                    <a:pt x="363" y="2"/>
                  </a:lnTo>
                  <a:lnTo>
                    <a:pt x="379" y="4"/>
                  </a:lnTo>
                  <a:lnTo>
                    <a:pt x="395" y="7"/>
                  </a:lnTo>
                  <a:lnTo>
                    <a:pt x="411" y="11"/>
                  </a:lnTo>
                  <a:lnTo>
                    <a:pt x="426" y="15"/>
                  </a:lnTo>
                  <a:lnTo>
                    <a:pt x="457" y="26"/>
                  </a:lnTo>
                  <a:lnTo>
                    <a:pt x="485" y="41"/>
                  </a:lnTo>
                  <a:lnTo>
                    <a:pt x="513" y="57"/>
                  </a:lnTo>
                  <a:lnTo>
                    <a:pt x="538" y="76"/>
                  </a:lnTo>
                  <a:lnTo>
                    <a:pt x="562" y="97"/>
                  </a:lnTo>
                  <a:lnTo>
                    <a:pt x="583" y="120"/>
                  </a:lnTo>
                  <a:lnTo>
                    <a:pt x="602" y="146"/>
                  </a:lnTo>
                  <a:lnTo>
                    <a:pt x="618" y="172"/>
                  </a:lnTo>
                  <a:lnTo>
                    <a:pt x="632" y="202"/>
                  </a:lnTo>
                  <a:lnTo>
                    <a:pt x="644" y="232"/>
                  </a:lnTo>
                  <a:lnTo>
                    <a:pt x="648" y="248"/>
                  </a:lnTo>
                  <a:lnTo>
                    <a:pt x="652" y="264"/>
                  </a:lnTo>
                  <a:lnTo>
                    <a:pt x="655" y="280"/>
                  </a:lnTo>
                  <a:lnTo>
                    <a:pt x="656" y="296"/>
                  </a:lnTo>
                  <a:lnTo>
                    <a:pt x="657" y="312"/>
                  </a:lnTo>
                  <a:lnTo>
                    <a:pt x="659" y="330"/>
                  </a:lnTo>
                  <a:lnTo>
                    <a:pt x="659" y="330"/>
                  </a:lnTo>
                  <a:lnTo>
                    <a:pt x="657" y="347"/>
                  </a:lnTo>
                  <a:lnTo>
                    <a:pt x="656" y="363"/>
                  </a:lnTo>
                  <a:lnTo>
                    <a:pt x="655" y="379"/>
                  </a:lnTo>
                  <a:lnTo>
                    <a:pt x="652" y="396"/>
                  </a:lnTo>
                  <a:lnTo>
                    <a:pt x="648" y="412"/>
                  </a:lnTo>
                  <a:lnTo>
                    <a:pt x="644" y="428"/>
                  </a:lnTo>
                  <a:lnTo>
                    <a:pt x="632" y="457"/>
                  </a:lnTo>
                  <a:lnTo>
                    <a:pt x="618" y="487"/>
                  </a:lnTo>
                  <a:lnTo>
                    <a:pt x="602" y="514"/>
                  </a:lnTo>
                  <a:lnTo>
                    <a:pt x="583" y="539"/>
                  </a:lnTo>
                  <a:lnTo>
                    <a:pt x="562" y="562"/>
                  </a:lnTo>
                  <a:lnTo>
                    <a:pt x="538" y="584"/>
                  </a:lnTo>
                  <a:lnTo>
                    <a:pt x="513" y="603"/>
                  </a:lnTo>
                  <a:lnTo>
                    <a:pt x="485" y="619"/>
                  </a:lnTo>
                  <a:lnTo>
                    <a:pt x="457" y="632"/>
                  </a:lnTo>
                  <a:lnTo>
                    <a:pt x="426" y="644"/>
                  </a:lnTo>
                  <a:lnTo>
                    <a:pt x="411" y="648"/>
                  </a:lnTo>
                  <a:lnTo>
                    <a:pt x="395" y="652"/>
                  </a:lnTo>
                  <a:lnTo>
                    <a:pt x="379" y="655"/>
                  </a:lnTo>
                  <a:lnTo>
                    <a:pt x="363" y="656"/>
                  </a:lnTo>
                  <a:lnTo>
                    <a:pt x="345" y="658"/>
                  </a:lnTo>
                  <a:lnTo>
                    <a:pt x="329" y="659"/>
                  </a:lnTo>
                  <a:lnTo>
                    <a:pt x="329" y="659"/>
                  </a:lnTo>
                  <a:close/>
                  <a:moveTo>
                    <a:pt x="329" y="38"/>
                  </a:moveTo>
                  <a:lnTo>
                    <a:pt x="329" y="38"/>
                  </a:lnTo>
                  <a:lnTo>
                    <a:pt x="300" y="39"/>
                  </a:lnTo>
                  <a:lnTo>
                    <a:pt x="270" y="45"/>
                  </a:lnTo>
                  <a:lnTo>
                    <a:pt x="242" y="51"/>
                  </a:lnTo>
                  <a:lnTo>
                    <a:pt x="215" y="61"/>
                  </a:lnTo>
                  <a:lnTo>
                    <a:pt x="191" y="73"/>
                  </a:lnTo>
                  <a:lnTo>
                    <a:pt x="167" y="88"/>
                  </a:lnTo>
                  <a:lnTo>
                    <a:pt x="144" y="105"/>
                  </a:lnTo>
                  <a:lnTo>
                    <a:pt x="124" y="124"/>
                  </a:lnTo>
                  <a:lnTo>
                    <a:pt x="105" y="144"/>
                  </a:lnTo>
                  <a:lnTo>
                    <a:pt x="87" y="167"/>
                  </a:lnTo>
                  <a:lnTo>
                    <a:pt x="73" y="191"/>
                  </a:lnTo>
                  <a:lnTo>
                    <a:pt x="60" y="217"/>
                  </a:lnTo>
                  <a:lnTo>
                    <a:pt x="51" y="244"/>
                  </a:lnTo>
                  <a:lnTo>
                    <a:pt x="43" y="271"/>
                  </a:lnTo>
                  <a:lnTo>
                    <a:pt x="39" y="300"/>
                  </a:lnTo>
                  <a:lnTo>
                    <a:pt x="38" y="330"/>
                  </a:lnTo>
                  <a:lnTo>
                    <a:pt x="38" y="330"/>
                  </a:lnTo>
                  <a:lnTo>
                    <a:pt x="39" y="359"/>
                  </a:lnTo>
                  <a:lnTo>
                    <a:pt x="43" y="389"/>
                  </a:lnTo>
                  <a:lnTo>
                    <a:pt x="51" y="416"/>
                  </a:lnTo>
                  <a:lnTo>
                    <a:pt x="60" y="443"/>
                  </a:lnTo>
                  <a:lnTo>
                    <a:pt x="73" y="468"/>
                  </a:lnTo>
                  <a:lnTo>
                    <a:pt x="87" y="492"/>
                  </a:lnTo>
                  <a:lnTo>
                    <a:pt x="105" y="515"/>
                  </a:lnTo>
                  <a:lnTo>
                    <a:pt x="124" y="535"/>
                  </a:lnTo>
                  <a:lnTo>
                    <a:pt x="144" y="554"/>
                  </a:lnTo>
                  <a:lnTo>
                    <a:pt x="167" y="572"/>
                  </a:lnTo>
                  <a:lnTo>
                    <a:pt x="191" y="586"/>
                  </a:lnTo>
                  <a:lnTo>
                    <a:pt x="215" y="598"/>
                  </a:lnTo>
                  <a:lnTo>
                    <a:pt x="242" y="608"/>
                  </a:lnTo>
                  <a:lnTo>
                    <a:pt x="270" y="615"/>
                  </a:lnTo>
                  <a:lnTo>
                    <a:pt x="300" y="620"/>
                  </a:lnTo>
                  <a:lnTo>
                    <a:pt x="329" y="621"/>
                  </a:lnTo>
                  <a:lnTo>
                    <a:pt x="329" y="621"/>
                  </a:lnTo>
                  <a:lnTo>
                    <a:pt x="359" y="620"/>
                  </a:lnTo>
                  <a:lnTo>
                    <a:pt x="387" y="615"/>
                  </a:lnTo>
                  <a:lnTo>
                    <a:pt x="415" y="608"/>
                  </a:lnTo>
                  <a:lnTo>
                    <a:pt x="442" y="598"/>
                  </a:lnTo>
                  <a:lnTo>
                    <a:pt x="468" y="586"/>
                  </a:lnTo>
                  <a:lnTo>
                    <a:pt x="492" y="572"/>
                  </a:lnTo>
                  <a:lnTo>
                    <a:pt x="515" y="554"/>
                  </a:lnTo>
                  <a:lnTo>
                    <a:pt x="535" y="535"/>
                  </a:lnTo>
                  <a:lnTo>
                    <a:pt x="554" y="515"/>
                  </a:lnTo>
                  <a:lnTo>
                    <a:pt x="570" y="492"/>
                  </a:lnTo>
                  <a:lnTo>
                    <a:pt x="585" y="468"/>
                  </a:lnTo>
                  <a:lnTo>
                    <a:pt x="597" y="443"/>
                  </a:lnTo>
                  <a:lnTo>
                    <a:pt x="607" y="416"/>
                  </a:lnTo>
                  <a:lnTo>
                    <a:pt x="614" y="389"/>
                  </a:lnTo>
                  <a:lnTo>
                    <a:pt x="618" y="359"/>
                  </a:lnTo>
                  <a:lnTo>
                    <a:pt x="621" y="330"/>
                  </a:lnTo>
                  <a:lnTo>
                    <a:pt x="621" y="330"/>
                  </a:lnTo>
                  <a:lnTo>
                    <a:pt x="618" y="300"/>
                  </a:lnTo>
                  <a:lnTo>
                    <a:pt x="614" y="271"/>
                  </a:lnTo>
                  <a:lnTo>
                    <a:pt x="607" y="244"/>
                  </a:lnTo>
                  <a:lnTo>
                    <a:pt x="597" y="217"/>
                  </a:lnTo>
                  <a:lnTo>
                    <a:pt x="585" y="191"/>
                  </a:lnTo>
                  <a:lnTo>
                    <a:pt x="570" y="167"/>
                  </a:lnTo>
                  <a:lnTo>
                    <a:pt x="554" y="144"/>
                  </a:lnTo>
                  <a:lnTo>
                    <a:pt x="535" y="124"/>
                  </a:lnTo>
                  <a:lnTo>
                    <a:pt x="515" y="105"/>
                  </a:lnTo>
                  <a:lnTo>
                    <a:pt x="492" y="88"/>
                  </a:lnTo>
                  <a:lnTo>
                    <a:pt x="468" y="73"/>
                  </a:lnTo>
                  <a:lnTo>
                    <a:pt x="442" y="61"/>
                  </a:lnTo>
                  <a:lnTo>
                    <a:pt x="415" y="51"/>
                  </a:lnTo>
                  <a:lnTo>
                    <a:pt x="387" y="45"/>
                  </a:lnTo>
                  <a:lnTo>
                    <a:pt x="359" y="39"/>
                  </a:lnTo>
                  <a:lnTo>
                    <a:pt x="329" y="38"/>
                  </a:lnTo>
                  <a:lnTo>
                    <a:pt x="329" y="38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pic>
          <p:nvPicPr>
            <p:cNvPr id="45" name="Graphic 44" descr="Thumbs up sign with solid fill">
              <a:extLst>
                <a:ext uri="{FF2B5EF4-FFF2-40B4-BE49-F238E27FC236}">
                  <a16:creationId xmlns:a16="http://schemas.microsoft.com/office/drawing/2014/main" id="{73613CDA-B1E5-23C5-B33C-91A61544E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181466" y="2249276"/>
              <a:ext cx="428369" cy="428369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58D37D3-4146-33A2-4F50-9E0114D13F8F}"/>
              </a:ext>
            </a:extLst>
          </p:cNvPr>
          <p:cNvGrpSpPr/>
          <p:nvPr/>
        </p:nvGrpSpPr>
        <p:grpSpPr>
          <a:xfrm>
            <a:off x="247070" y="2094942"/>
            <a:ext cx="5651174" cy="4136055"/>
            <a:chOff x="247070" y="2094942"/>
            <a:chExt cx="5651174" cy="413605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3D4535C-8C02-4764-4B77-CC2239A4B38A}"/>
                </a:ext>
              </a:extLst>
            </p:cNvPr>
            <p:cNvGrpSpPr/>
            <p:nvPr/>
          </p:nvGrpSpPr>
          <p:grpSpPr>
            <a:xfrm>
              <a:off x="3337922" y="3031466"/>
              <a:ext cx="2560322" cy="2819896"/>
              <a:chOff x="3090287" y="2720643"/>
              <a:chExt cx="2068744" cy="2819896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972AE1F-E347-A53C-E90F-9A8DD0E285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0287" y="2720643"/>
                <a:ext cx="1972694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F9AE808-96C8-A1D1-F70A-550F94B0CFBB}"/>
                  </a:ext>
                </a:extLst>
              </p:cNvPr>
              <p:cNvSpPr/>
              <p:nvPr/>
            </p:nvSpPr>
            <p:spPr>
              <a:xfrm>
                <a:off x="3090288" y="2955216"/>
                <a:ext cx="2068743" cy="2585323"/>
              </a:xfrm>
              <a:prstGeom prst="rect">
                <a:avLst/>
              </a:prstGeom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Pct val="100000"/>
                  <a:buFontTx/>
                  <a:buNone/>
                  <a:tabLst/>
                  <a:defRPr/>
                </a:pPr>
                <a:r>
                  <a:rPr lang="en-US" sz="1600" b="1">
                    <a:solidFill>
                      <a:schemeClr val="tx2">
                        <a:lumMod val="75000"/>
                      </a:schemeClr>
                    </a:solidFill>
                    <a:ea typeface="Open Sans"/>
                    <a:cs typeface="Open Sans"/>
                  </a:rPr>
                  <a:t>Expand Reach and Boost Engagement</a:t>
                </a: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ea typeface="Open Sans"/>
                  <a:cs typeface="Open Sans"/>
                </a:endParaRPr>
              </a:p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Pct val="100000"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+mj-lt"/>
                    <a:ea typeface="Open Sans"/>
                    <a:cs typeface="Open Sans"/>
                  </a:rPr>
                  <a:t>Campaigns allow brands to generate 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+mj-lt"/>
                    <a:ea typeface="Open Sans"/>
                    <a:cs typeface="Open Sans"/>
                  </a:rPr>
                  <a:t>additional digital impressions</a:t>
                </a: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+mj-lt"/>
                    <a:ea typeface="Open Sans"/>
                    <a:cs typeface="Open Sans"/>
                  </a:rPr>
                  <a:t> for intended recipients. </a:t>
                </a:r>
                <a:r>
                  <a:rPr lang="en-US" sz="1200" b="1">
                    <a:solidFill>
                      <a:schemeClr val="tx2">
                        <a:lumMod val="75000"/>
                      </a:schemeClr>
                    </a:solidFill>
                    <a:latin typeface="+mj-lt"/>
                    <a:ea typeface="Open Sans"/>
                    <a:cs typeface="Open Sans"/>
                  </a:rPr>
                  <a:t>With over 76M</a:t>
                </a:r>
                <a:r>
                  <a:rPr lang="en-US" sz="1200" b="1" baseline="30000">
                    <a:solidFill>
                      <a:schemeClr val="tx2">
                        <a:lumMod val="75000"/>
                      </a:schemeClr>
                    </a:solidFill>
                    <a:latin typeface="+mj-lt"/>
                    <a:ea typeface="Open Sans"/>
                    <a:cs typeface="Open Sans"/>
                  </a:rPr>
                  <a:t>1</a:t>
                </a:r>
                <a:r>
                  <a:rPr lang="en-US" sz="1200" b="1">
                    <a:solidFill>
                      <a:schemeClr val="tx2">
                        <a:lumMod val="75000"/>
                      </a:schemeClr>
                    </a:solidFill>
                    <a:latin typeface="+mj-lt"/>
                    <a:ea typeface="Open Sans"/>
                    <a:cs typeface="Open Sans"/>
                  </a:rPr>
                  <a:t> active users and an average email open rate of 60.6%</a:t>
                </a:r>
                <a:r>
                  <a:rPr lang="en-US" sz="1200" b="1" baseline="30000">
                    <a:solidFill>
                      <a:schemeClr val="tx2">
                        <a:lumMod val="75000"/>
                      </a:schemeClr>
                    </a:solidFill>
                    <a:latin typeface="+mj-lt"/>
                    <a:ea typeface="Open Sans"/>
                    <a:cs typeface="Open Sans"/>
                  </a:rPr>
                  <a:t>2</a:t>
                </a:r>
                <a:r>
                  <a:rPr lang="en-US" sz="1200" b="1">
                    <a:solidFill>
                      <a:schemeClr val="tx2">
                        <a:lumMod val="75000"/>
                      </a:schemeClr>
                    </a:solidFill>
                    <a:latin typeface="+mj-lt"/>
                    <a:ea typeface="Open Sans"/>
                    <a:cs typeface="Open Sans"/>
                  </a:rPr>
                  <a:t>, </a:t>
                </a:r>
                <a:r>
                  <a:rPr lang="en-US" sz="1200">
                    <a:solidFill>
                      <a:schemeClr val="tx2">
                        <a:lumMod val="75000"/>
                      </a:schemeClr>
                    </a:solidFill>
                    <a:latin typeface="+mj-lt"/>
                    <a:ea typeface="Open Sans"/>
                    <a:cs typeface="Open Sans"/>
                  </a:rPr>
                  <a:t>Informed Delivery provides brands an opportunity to reach an already engaged audience.</a:t>
                </a:r>
              </a:p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Pct val="100000"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F408513F-46CA-D4DD-D857-5672E3C5E8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7922" y="2094942"/>
              <a:ext cx="762455" cy="764771"/>
            </a:xfrm>
            <a:custGeom>
              <a:avLst/>
              <a:gdLst>
                <a:gd name="T0" fmla="*/ 313 w 659"/>
                <a:gd name="T1" fmla="*/ 659 h 659"/>
                <a:gd name="T2" fmla="*/ 264 w 659"/>
                <a:gd name="T3" fmla="*/ 652 h 659"/>
                <a:gd name="T4" fmla="*/ 202 w 659"/>
                <a:gd name="T5" fmla="*/ 634 h 659"/>
                <a:gd name="T6" fmla="*/ 121 w 659"/>
                <a:gd name="T7" fmla="*/ 584 h 659"/>
                <a:gd name="T8" fmla="*/ 57 w 659"/>
                <a:gd name="T9" fmla="*/ 514 h 659"/>
                <a:gd name="T10" fmla="*/ 15 w 659"/>
                <a:gd name="T11" fmla="*/ 428 h 659"/>
                <a:gd name="T12" fmla="*/ 4 w 659"/>
                <a:gd name="T13" fmla="*/ 380 h 659"/>
                <a:gd name="T14" fmla="*/ 0 w 659"/>
                <a:gd name="T15" fmla="*/ 330 h 659"/>
                <a:gd name="T16" fmla="*/ 3 w 659"/>
                <a:gd name="T17" fmla="*/ 296 h 659"/>
                <a:gd name="T18" fmla="*/ 11 w 659"/>
                <a:gd name="T19" fmla="*/ 248 h 659"/>
                <a:gd name="T20" fmla="*/ 41 w 659"/>
                <a:gd name="T21" fmla="*/ 174 h 659"/>
                <a:gd name="T22" fmla="*/ 97 w 659"/>
                <a:gd name="T23" fmla="*/ 97 h 659"/>
                <a:gd name="T24" fmla="*/ 174 w 659"/>
                <a:gd name="T25" fmla="*/ 41 h 659"/>
                <a:gd name="T26" fmla="*/ 248 w 659"/>
                <a:gd name="T27" fmla="*/ 11 h 659"/>
                <a:gd name="T28" fmla="*/ 296 w 659"/>
                <a:gd name="T29" fmla="*/ 3 h 659"/>
                <a:gd name="T30" fmla="*/ 330 w 659"/>
                <a:gd name="T31" fmla="*/ 0 h 659"/>
                <a:gd name="T32" fmla="*/ 379 w 659"/>
                <a:gd name="T33" fmla="*/ 5 h 659"/>
                <a:gd name="T34" fmla="*/ 428 w 659"/>
                <a:gd name="T35" fmla="*/ 15 h 659"/>
                <a:gd name="T36" fmla="*/ 514 w 659"/>
                <a:gd name="T37" fmla="*/ 57 h 659"/>
                <a:gd name="T38" fmla="*/ 584 w 659"/>
                <a:gd name="T39" fmla="*/ 121 h 659"/>
                <a:gd name="T40" fmla="*/ 633 w 659"/>
                <a:gd name="T41" fmla="*/ 202 h 659"/>
                <a:gd name="T42" fmla="*/ 652 w 659"/>
                <a:gd name="T43" fmla="*/ 264 h 659"/>
                <a:gd name="T44" fmla="*/ 659 w 659"/>
                <a:gd name="T45" fmla="*/ 314 h 659"/>
                <a:gd name="T46" fmla="*/ 659 w 659"/>
                <a:gd name="T47" fmla="*/ 347 h 659"/>
                <a:gd name="T48" fmla="*/ 652 w 659"/>
                <a:gd name="T49" fmla="*/ 396 h 659"/>
                <a:gd name="T50" fmla="*/ 633 w 659"/>
                <a:gd name="T51" fmla="*/ 457 h 659"/>
                <a:gd name="T52" fmla="*/ 584 w 659"/>
                <a:gd name="T53" fmla="*/ 539 h 659"/>
                <a:gd name="T54" fmla="*/ 514 w 659"/>
                <a:gd name="T55" fmla="*/ 603 h 659"/>
                <a:gd name="T56" fmla="*/ 428 w 659"/>
                <a:gd name="T57" fmla="*/ 644 h 659"/>
                <a:gd name="T58" fmla="*/ 379 w 659"/>
                <a:gd name="T59" fmla="*/ 655 h 659"/>
                <a:gd name="T60" fmla="*/ 330 w 659"/>
                <a:gd name="T61" fmla="*/ 659 h 659"/>
                <a:gd name="T62" fmla="*/ 330 w 659"/>
                <a:gd name="T63" fmla="*/ 38 h 659"/>
                <a:gd name="T64" fmla="*/ 243 w 659"/>
                <a:gd name="T65" fmla="*/ 52 h 659"/>
                <a:gd name="T66" fmla="*/ 167 w 659"/>
                <a:gd name="T67" fmla="*/ 89 h 659"/>
                <a:gd name="T68" fmla="*/ 105 w 659"/>
                <a:gd name="T69" fmla="*/ 144 h 659"/>
                <a:gd name="T70" fmla="*/ 62 w 659"/>
                <a:gd name="T71" fmla="*/ 217 h 659"/>
                <a:gd name="T72" fmla="*/ 41 w 659"/>
                <a:gd name="T73" fmla="*/ 300 h 659"/>
                <a:gd name="T74" fmla="*/ 41 w 659"/>
                <a:gd name="T75" fmla="*/ 359 h 659"/>
                <a:gd name="T76" fmla="*/ 62 w 659"/>
                <a:gd name="T77" fmla="*/ 443 h 659"/>
                <a:gd name="T78" fmla="*/ 105 w 659"/>
                <a:gd name="T79" fmla="*/ 515 h 659"/>
                <a:gd name="T80" fmla="*/ 167 w 659"/>
                <a:gd name="T81" fmla="*/ 572 h 659"/>
                <a:gd name="T82" fmla="*/ 243 w 659"/>
                <a:gd name="T83" fmla="*/ 608 h 659"/>
                <a:gd name="T84" fmla="*/ 330 w 659"/>
                <a:gd name="T85" fmla="*/ 621 h 659"/>
                <a:gd name="T86" fmla="*/ 389 w 659"/>
                <a:gd name="T87" fmla="*/ 616 h 659"/>
                <a:gd name="T88" fmla="*/ 468 w 659"/>
                <a:gd name="T89" fmla="*/ 586 h 659"/>
                <a:gd name="T90" fmla="*/ 535 w 659"/>
                <a:gd name="T91" fmla="*/ 535 h 659"/>
                <a:gd name="T92" fmla="*/ 586 w 659"/>
                <a:gd name="T93" fmla="*/ 468 h 659"/>
                <a:gd name="T94" fmla="*/ 616 w 659"/>
                <a:gd name="T95" fmla="*/ 389 h 659"/>
                <a:gd name="T96" fmla="*/ 621 w 659"/>
                <a:gd name="T97" fmla="*/ 330 h 659"/>
                <a:gd name="T98" fmla="*/ 608 w 659"/>
                <a:gd name="T99" fmla="*/ 244 h 659"/>
                <a:gd name="T100" fmla="*/ 571 w 659"/>
                <a:gd name="T101" fmla="*/ 167 h 659"/>
                <a:gd name="T102" fmla="*/ 515 w 659"/>
                <a:gd name="T103" fmla="*/ 105 h 659"/>
                <a:gd name="T104" fmla="*/ 444 w 659"/>
                <a:gd name="T105" fmla="*/ 62 h 659"/>
                <a:gd name="T106" fmla="*/ 359 w 659"/>
                <a:gd name="T107" fmla="*/ 41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59" h="659">
                  <a:moveTo>
                    <a:pt x="330" y="659"/>
                  </a:moveTo>
                  <a:lnTo>
                    <a:pt x="330" y="659"/>
                  </a:lnTo>
                  <a:lnTo>
                    <a:pt x="313" y="659"/>
                  </a:lnTo>
                  <a:lnTo>
                    <a:pt x="296" y="658"/>
                  </a:lnTo>
                  <a:lnTo>
                    <a:pt x="280" y="655"/>
                  </a:lnTo>
                  <a:lnTo>
                    <a:pt x="264" y="652"/>
                  </a:lnTo>
                  <a:lnTo>
                    <a:pt x="248" y="648"/>
                  </a:lnTo>
                  <a:lnTo>
                    <a:pt x="233" y="644"/>
                  </a:lnTo>
                  <a:lnTo>
                    <a:pt x="202" y="634"/>
                  </a:lnTo>
                  <a:lnTo>
                    <a:pt x="174" y="619"/>
                  </a:lnTo>
                  <a:lnTo>
                    <a:pt x="145" y="603"/>
                  </a:lnTo>
                  <a:lnTo>
                    <a:pt x="121" y="584"/>
                  </a:lnTo>
                  <a:lnTo>
                    <a:pt x="97" y="562"/>
                  </a:lnTo>
                  <a:lnTo>
                    <a:pt x="75" y="539"/>
                  </a:lnTo>
                  <a:lnTo>
                    <a:pt x="57" y="514"/>
                  </a:lnTo>
                  <a:lnTo>
                    <a:pt x="41" y="487"/>
                  </a:lnTo>
                  <a:lnTo>
                    <a:pt x="27" y="457"/>
                  </a:lnTo>
                  <a:lnTo>
                    <a:pt x="15" y="428"/>
                  </a:lnTo>
                  <a:lnTo>
                    <a:pt x="11" y="412"/>
                  </a:lnTo>
                  <a:lnTo>
                    <a:pt x="7" y="396"/>
                  </a:lnTo>
                  <a:lnTo>
                    <a:pt x="4" y="380"/>
                  </a:lnTo>
                  <a:lnTo>
                    <a:pt x="3" y="363"/>
                  </a:lnTo>
                  <a:lnTo>
                    <a:pt x="2" y="347"/>
                  </a:lnTo>
                  <a:lnTo>
                    <a:pt x="0" y="330"/>
                  </a:lnTo>
                  <a:lnTo>
                    <a:pt x="0" y="330"/>
                  </a:lnTo>
                  <a:lnTo>
                    <a:pt x="2" y="314"/>
                  </a:lnTo>
                  <a:lnTo>
                    <a:pt x="3" y="296"/>
                  </a:lnTo>
                  <a:lnTo>
                    <a:pt x="4" y="280"/>
                  </a:lnTo>
                  <a:lnTo>
                    <a:pt x="7" y="264"/>
                  </a:lnTo>
                  <a:lnTo>
                    <a:pt x="11" y="248"/>
                  </a:lnTo>
                  <a:lnTo>
                    <a:pt x="15" y="233"/>
                  </a:lnTo>
                  <a:lnTo>
                    <a:pt x="27" y="202"/>
                  </a:lnTo>
                  <a:lnTo>
                    <a:pt x="41" y="174"/>
                  </a:lnTo>
                  <a:lnTo>
                    <a:pt x="57" y="146"/>
                  </a:lnTo>
                  <a:lnTo>
                    <a:pt x="75" y="121"/>
                  </a:lnTo>
                  <a:lnTo>
                    <a:pt x="97" y="97"/>
                  </a:lnTo>
                  <a:lnTo>
                    <a:pt x="121" y="76"/>
                  </a:lnTo>
                  <a:lnTo>
                    <a:pt x="145" y="57"/>
                  </a:lnTo>
                  <a:lnTo>
                    <a:pt x="174" y="41"/>
                  </a:lnTo>
                  <a:lnTo>
                    <a:pt x="202" y="27"/>
                  </a:lnTo>
                  <a:lnTo>
                    <a:pt x="233" y="15"/>
                  </a:lnTo>
                  <a:lnTo>
                    <a:pt x="248" y="11"/>
                  </a:lnTo>
                  <a:lnTo>
                    <a:pt x="264" y="7"/>
                  </a:lnTo>
                  <a:lnTo>
                    <a:pt x="280" y="5"/>
                  </a:lnTo>
                  <a:lnTo>
                    <a:pt x="296" y="3"/>
                  </a:lnTo>
                  <a:lnTo>
                    <a:pt x="313" y="2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47" y="2"/>
                  </a:lnTo>
                  <a:lnTo>
                    <a:pt x="363" y="3"/>
                  </a:lnTo>
                  <a:lnTo>
                    <a:pt x="379" y="5"/>
                  </a:lnTo>
                  <a:lnTo>
                    <a:pt x="395" y="7"/>
                  </a:lnTo>
                  <a:lnTo>
                    <a:pt x="411" y="11"/>
                  </a:lnTo>
                  <a:lnTo>
                    <a:pt x="428" y="15"/>
                  </a:lnTo>
                  <a:lnTo>
                    <a:pt x="457" y="27"/>
                  </a:lnTo>
                  <a:lnTo>
                    <a:pt x="487" y="41"/>
                  </a:lnTo>
                  <a:lnTo>
                    <a:pt x="514" y="57"/>
                  </a:lnTo>
                  <a:lnTo>
                    <a:pt x="539" y="76"/>
                  </a:lnTo>
                  <a:lnTo>
                    <a:pt x="562" y="97"/>
                  </a:lnTo>
                  <a:lnTo>
                    <a:pt x="584" y="121"/>
                  </a:lnTo>
                  <a:lnTo>
                    <a:pt x="602" y="146"/>
                  </a:lnTo>
                  <a:lnTo>
                    <a:pt x="618" y="174"/>
                  </a:lnTo>
                  <a:lnTo>
                    <a:pt x="633" y="202"/>
                  </a:lnTo>
                  <a:lnTo>
                    <a:pt x="644" y="233"/>
                  </a:lnTo>
                  <a:lnTo>
                    <a:pt x="648" y="248"/>
                  </a:lnTo>
                  <a:lnTo>
                    <a:pt x="652" y="264"/>
                  </a:lnTo>
                  <a:lnTo>
                    <a:pt x="655" y="280"/>
                  </a:lnTo>
                  <a:lnTo>
                    <a:pt x="657" y="296"/>
                  </a:lnTo>
                  <a:lnTo>
                    <a:pt x="659" y="314"/>
                  </a:lnTo>
                  <a:lnTo>
                    <a:pt x="659" y="330"/>
                  </a:lnTo>
                  <a:lnTo>
                    <a:pt x="659" y="330"/>
                  </a:lnTo>
                  <a:lnTo>
                    <a:pt x="659" y="347"/>
                  </a:lnTo>
                  <a:lnTo>
                    <a:pt x="657" y="363"/>
                  </a:lnTo>
                  <a:lnTo>
                    <a:pt x="655" y="380"/>
                  </a:lnTo>
                  <a:lnTo>
                    <a:pt x="652" y="396"/>
                  </a:lnTo>
                  <a:lnTo>
                    <a:pt x="648" y="412"/>
                  </a:lnTo>
                  <a:lnTo>
                    <a:pt x="644" y="428"/>
                  </a:lnTo>
                  <a:lnTo>
                    <a:pt x="633" y="457"/>
                  </a:lnTo>
                  <a:lnTo>
                    <a:pt x="618" y="487"/>
                  </a:lnTo>
                  <a:lnTo>
                    <a:pt x="602" y="514"/>
                  </a:lnTo>
                  <a:lnTo>
                    <a:pt x="584" y="539"/>
                  </a:lnTo>
                  <a:lnTo>
                    <a:pt x="562" y="562"/>
                  </a:lnTo>
                  <a:lnTo>
                    <a:pt x="539" y="584"/>
                  </a:lnTo>
                  <a:lnTo>
                    <a:pt x="514" y="603"/>
                  </a:lnTo>
                  <a:lnTo>
                    <a:pt x="487" y="619"/>
                  </a:lnTo>
                  <a:lnTo>
                    <a:pt x="457" y="634"/>
                  </a:lnTo>
                  <a:lnTo>
                    <a:pt x="428" y="644"/>
                  </a:lnTo>
                  <a:lnTo>
                    <a:pt x="411" y="648"/>
                  </a:lnTo>
                  <a:lnTo>
                    <a:pt x="395" y="652"/>
                  </a:lnTo>
                  <a:lnTo>
                    <a:pt x="379" y="655"/>
                  </a:lnTo>
                  <a:lnTo>
                    <a:pt x="363" y="658"/>
                  </a:lnTo>
                  <a:lnTo>
                    <a:pt x="347" y="659"/>
                  </a:lnTo>
                  <a:lnTo>
                    <a:pt x="330" y="659"/>
                  </a:lnTo>
                  <a:lnTo>
                    <a:pt x="330" y="659"/>
                  </a:lnTo>
                  <a:close/>
                  <a:moveTo>
                    <a:pt x="330" y="38"/>
                  </a:moveTo>
                  <a:lnTo>
                    <a:pt x="330" y="38"/>
                  </a:lnTo>
                  <a:lnTo>
                    <a:pt x="300" y="41"/>
                  </a:lnTo>
                  <a:lnTo>
                    <a:pt x="272" y="45"/>
                  </a:lnTo>
                  <a:lnTo>
                    <a:pt x="243" y="52"/>
                  </a:lnTo>
                  <a:lnTo>
                    <a:pt x="217" y="62"/>
                  </a:lnTo>
                  <a:lnTo>
                    <a:pt x="191" y="74"/>
                  </a:lnTo>
                  <a:lnTo>
                    <a:pt x="167" y="89"/>
                  </a:lnTo>
                  <a:lnTo>
                    <a:pt x="144" y="105"/>
                  </a:lnTo>
                  <a:lnTo>
                    <a:pt x="124" y="124"/>
                  </a:lnTo>
                  <a:lnTo>
                    <a:pt x="105" y="144"/>
                  </a:lnTo>
                  <a:lnTo>
                    <a:pt x="89" y="167"/>
                  </a:lnTo>
                  <a:lnTo>
                    <a:pt x="74" y="191"/>
                  </a:lnTo>
                  <a:lnTo>
                    <a:pt x="62" y="217"/>
                  </a:lnTo>
                  <a:lnTo>
                    <a:pt x="51" y="244"/>
                  </a:lnTo>
                  <a:lnTo>
                    <a:pt x="45" y="272"/>
                  </a:lnTo>
                  <a:lnTo>
                    <a:pt x="41" y="300"/>
                  </a:lnTo>
                  <a:lnTo>
                    <a:pt x="38" y="330"/>
                  </a:lnTo>
                  <a:lnTo>
                    <a:pt x="38" y="330"/>
                  </a:lnTo>
                  <a:lnTo>
                    <a:pt x="41" y="359"/>
                  </a:lnTo>
                  <a:lnTo>
                    <a:pt x="45" y="389"/>
                  </a:lnTo>
                  <a:lnTo>
                    <a:pt x="51" y="417"/>
                  </a:lnTo>
                  <a:lnTo>
                    <a:pt x="62" y="443"/>
                  </a:lnTo>
                  <a:lnTo>
                    <a:pt x="74" y="468"/>
                  </a:lnTo>
                  <a:lnTo>
                    <a:pt x="89" y="492"/>
                  </a:lnTo>
                  <a:lnTo>
                    <a:pt x="105" y="515"/>
                  </a:lnTo>
                  <a:lnTo>
                    <a:pt x="124" y="535"/>
                  </a:lnTo>
                  <a:lnTo>
                    <a:pt x="144" y="554"/>
                  </a:lnTo>
                  <a:lnTo>
                    <a:pt x="167" y="572"/>
                  </a:lnTo>
                  <a:lnTo>
                    <a:pt x="191" y="586"/>
                  </a:lnTo>
                  <a:lnTo>
                    <a:pt x="217" y="599"/>
                  </a:lnTo>
                  <a:lnTo>
                    <a:pt x="243" y="608"/>
                  </a:lnTo>
                  <a:lnTo>
                    <a:pt x="272" y="616"/>
                  </a:lnTo>
                  <a:lnTo>
                    <a:pt x="300" y="620"/>
                  </a:lnTo>
                  <a:lnTo>
                    <a:pt x="330" y="621"/>
                  </a:lnTo>
                  <a:lnTo>
                    <a:pt x="330" y="621"/>
                  </a:lnTo>
                  <a:lnTo>
                    <a:pt x="359" y="620"/>
                  </a:lnTo>
                  <a:lnTo>
                    <a:pt x="389" y="616"/>
                  </a:lnTo>
                  <a:lnTo>
                    <a:pt x="417" y="608"/>
                  </a:lnTo>
                  <a:lnTo>
                    <a:pt x="444" y="599"/>
                  </a:lnTo>
                  <a:lnTo>
                    <a:pt x="468" y="586"/>
                  </a:lnTo>
                  <a:lnTo>
                    <a:pt x="492" y="572"/>
                  </a:lnTo>
                  <a:lnTo>
                    <a:pt x="515" y="554"/>
                  </a:lnTo>
                  <a:lnTo>
                    <a:pt x="535" y="535"/>
                  </a:lnTo>
                  <a:lnTo>
                    <a:pt x="554" y="515"/>
                  </a:lnTo>
                  <a:lnTo>
                    <a:pt x="571" y="492"/>
                  </a:lnTo>
                  <a:lnTo>
                    <a:pt x="586" y="468"/>
                  </a:lnTo>
                  <a:lnTo>
                    <a:pt x="598" y="443"/>
                  </a:lnTo>
                  <a:lnTo>
                    <a:pt x="608" y="417"/>
                  </a:lnTo>
                  <a:lnTo>
                    <a:pt x="616" y="389"/>
                  </a:lnTo>
                  <a:lnTo>
                    <a:pt x="620" y="359"/>
                  </a:lnTo>
                  <a:lnTo>
                    <a:pt x="621" y="330"/>
                  </a:lnTo>
                  <a:lnTo>
                    <a:pt x="621" y="330"/>
                  </a:lnTo>
                  <a:lnTo>
                    <a:pt x="620" y="300"/>
                  </a:lnTo>
                  <a:lnTo>
                    <a:pt x="616" y="272"/>
                  </a:lnTo>
                  <a:lnTo>
                    <a:pt x="608" y="244"/>
                  </a:lnTo>
                  <a:lnTo>
                    <a:pt x="598" y="217"/>
                  </a:lnTo>
                  <a:lnTo>
                    <a:pt x="586" y="191"/>
                  </a:lnTo>
                  <a:lnTo>
                    <a:pt x="571" y="167"/>
                  </a:lnTo>
                  <a:lnTo>
                    <a:pt x="554" y="144"/>
                  </a:lnTo>
                  <a:lnTo>
                    <a:pt x="535" y="124"/>
                  </a:lnTo>
                  <a:lnTo>
                    <a:pt x="515" y="105"/>
                  </a:lnTo>
                  <a:lnTo>
                    <a:pt x="492" y="89"/>
                  </a:lnTo>
                  <a:lnTo>
                    <a:pt x="468" y="74"/>
                  </a:lnTo>
                  <a:lnTo>
                    <a:pt x="444" y="62"/>
                  </a:lnTo>
                  <a:lnTo>
                    <a:pt x="417" y="52"/>
                  </a:lnTo>
                  <a:lnTo>
                    <a:pt x="389" y="45"/>
                  </a:lnTo>
                  <a:lnTo>
                    <a:pt x="359" y="41"/>
                  </a:lnTo>
                  <a:lnTo>
                    <a:pt x="330" y="38"/>
                  </a:lnTo>
                  <a:lnTo>
                    <a:pt x="330" y="38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pic>
          <p:nvPicPr>
            <p:cNvPr id="35" name="Graphic 34" descr="Business Growth with solid fill">
              <a:extLst>
                <a:ext uri="{FF2B5EF4-FFF2-40B4-BE49-F238E27FC236}">
                  <a16:creationId xmlns:a16="http://schemas.microsoft.com/office/drawing/2014/main" id="{4B0D4908-7F8E-DBD8-7738-A8F560B74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74294" y="2238737"/>
              <a:ext cx="551921" cy="55192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51284C5-C991-4AF9-D901-D68D494D8F72}"/>
                </a:ext>
              </a:extLst>
            </p:cNvPr>
            <p:cNvSpPr txBox="1"/>
            <p:nvPr/>
          </p:nvSpPr>
          <p:spPr>
            <a:xfrm>
              <a:off x="247070" y="5861665"/>
              <a:ext cx="34708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900" b="0" i="0" u="none" strike="noStrike" kern="0" cap="none" spc="-10" normalizeH="0" baseline="3000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rPr>
                <a:t>1</a:t>
              </a:r>
              <a:r>
                <a:rPr kumimoji="0" lang="en-US" sz="900" b="0" i="0" u="none" strike="noStrike" kern="0" cap="none" spc="-1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rPr>
                <a:t>Internal</a:t>
              </a:r>
              <a:r>
                <a:rPr kumimoji="0" lang="en-US" sz="900" b="0" i="0" u="none" strike="noStrike" kern="0" cap="none" spc="-45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rPr>
                <a:t>data</a:t>
              </a:r>
              <a:r>
                <a:rPr kumimoji="0" lang="en-US" sz="900" b="0" i="0" u="none" strike="noStrike" kern="0" cap="none" spc="-4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lang="en-US" sz="900" kern="0" spc="-40" dirty="0">
                  <a:solidFill>
                    <a:srgbClr val="4D4D4D"/>
                  </a:solidFill>
                  <a:latin typeface="Arial"/>
                  <a:cs typeface="Arial"/>
                </a:rPr>
                <a:t>as of December 31, 2025</a:t>
              </a:r>
            </a:p>
            <a:p>
              <a:pPr>
                <a:defRPr/>
              </a:pPr>
              <a:r>
                <a:rPr lang="en-US" sz="900" kern="0" baseline="30000" dirty="0">
                  <a:solidFill>
                    <a:srgbClr val="4D4D4D"/>
                  </a:solidFill>
                  <a:latin typeface="Arial" panose="020B0604020202020204"/>
                  <a:cs typeface="Arial" panose="020B0604020202020204" pitchFamily="34" charset="0"/>
                </a:rPr>
                <a:t>2</a:t>
              </a:r>
              <a:r>
                <a:rPr lang="en-US" sz="900" kern="0" dirty="0">
                  <a:solidFill>
                    <a:srgbClr val="4D4D4D"/>
                  </a:solidFill>
                  <a:latin typeface="Arial" panose="020B0604020202020204"/>
                  <a:cs typeface="Arial" panose="020B0604020202020204" pitchFamily="34" charset="0"/>
                </a:rPr>
                <a:t>Internal data from January 1, 2025 – December 31, 2025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E2F53F-DE99-2785-C211-AEFDE871EB1A}"/>
              </a:ext>
            </a:extLst>
          </p:cNvPr>
          <p:cNvSpPr txBox="1"/>
          <p:nvPr/>
        </p:nvSpPr>
        <p:spPr>
          <a:xfrm>
            <a:off x="342940" y="5555556"/>
            <a:ext cx="11503897" cy="3061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learn more about Informed Delivery campaigns, visit our </a:t>
            </a:r>
            <a:r>
              <a:rPr kumimoji="0" lang="en-US" sz="1400" b="1" i="1" u="none" strike="noStrike" kern="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Informed Delivery for Business Mailers and Shippers</a:t>
            </a:r>
            <a:r>
              <a:rPr kumimoji="0" lang="en-US" sz="1400" b="1" i="1" u="none" strike="noStrike" kern="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page.</a:t>
            </a:r>
          </a:p>
        </p:txBody>
      </p:sp>
      <p:sp>
        <p:nvSpPr>
          <p:cNvPr id="48" name="object 2">
            <a:extLst>
              <a:ext uri="{FF2B5EF4-FFF2-40B4-BE49-F238E27FC236}">
                <a16:creationId xmlns:a16="http://schemas.microsoft.com/office/drawing/2014/main" id="{70B0087E-E44D-4393-9F7F-51FC0992A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0363" y="6201295"/>
            <a:ext cx="11451590" cy="0"/>
          </a:xfrm>
          <a:custGeom>
            <a:avLst/>
            <a:gdLst/>
            <a:ahLst/>
            <a:cxnLst/>
            <a:rect l="l" t="t" r="r" b="b"/>
            <a:pathLst>
              <a:path w="11451590">
                <a:moveTo>
                  <a:pt x="0" y="0"/>
                </a:moveTo>
                <a:lnTo>
                  <a:pt x="11451270" y="1"/>
                </a:lnTo>
              </a:path>
              <a:path w="11451590">
                <a:moveTo>
                  <a:pt x="0" y="0"/>
                </a:moveTo>
                <a:lnTo>
                  <a:pt x="11451270" y="1"/>
                </a:lnTo>
              </a:path>
            </a:pathLst>
          </a:custGeom>
          <a:ln w="12700">
            <a:solidFill>
              <a:srgbClr val="DA281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88786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4F621-DF18-1E8A-B1F9-715D7DCCE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675" y="630475"/>
            <a:ext cx="11449050" cy="535531"/>
          </a:xfrm>
        </p:spPr>
        <p:txBody>
          <a:bodyPr/>
          <a:lstStyle/>
          <a:p>
            <a:r>
              <a:rPr lang="en-US" dirty="0"/>
              <a:t>Opportunity for interactive campaigns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723E5F-67D5-0A6B-3F63-AC3BAB0EC8E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8675" y="136526"/>
            <a:ext cx="3752107" cy="245003"/>
          </a:xfrm>
        </p:spPr>
        <p:txBody>
          <a:bodyPr/>
          <a:lstStyle/>
          <a:p>
            <a:r>
              <a:rPr lang="en-US"/>
              <a:t>Added value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8C4830-02F5-80B5-4CC4-422F02F2F7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8675" y="1196793"/>
            <a:ext cx="11449050" cy="367024"/>
          </a:xfrm>
        </p:spPr>
        <p:txBody>
          <a:bodyPr/>
          <a:lstStyle/>
          <a:p>
            <a:r>
              <a:rPr lang="en-US"/>
              <a:t>Mailers can create and launch interactive campaigns to reach and re-engage their customers.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A26543C-D925-E06A-9A5E-909114815762}"/>
              </a:ext>
            </a:extLst>
          </p:cNvPr>
          <p:cNvGrpSpPr/>
          <p:nvPr/>
        </p:nvGrpSpPr>
        <p:grpSpPr>
          <a:xfrm>
            <a:off x="404726" y="1706953"/>
            <a:ext cx="4012206" cy="659572"/>
            <a:chOff x="508558" y="1884805"/>
            <a:chExt cx="2705100" cy="65957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2A774F7-2862-2467-33BE-D82D24938293}"/>
                </a:ext>
              </a:extLst>
            </p:cNvPr>
            <p:cNvSpPr txBox="1"/>
            <p:nvPr/>
          </p:nvSpPr>
          <p:spPr>
            <a:xfrm>
              <a:off x="508558" y="1884805"/>
              <a:ext cx="27051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6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Total # of Campaigns</a:t>
              </a:r>
            </a:p>
            <a:p>
              <a:pPr marL="0" marR="0" lvl="0" indent="0" algn="ctr" defTabSz="686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January 2025 – December 2025</a:t>
              </a:r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13F02134-CBE4-99A8-D2ED-C26BC4996F69}"/>
                </a:ext>
              </a:extLst>
            </p:cNvPr>
            <p:cNvSpPr/>
            <p:nvPr/>
          </p:nvSpPr>
          <p:spPr>
            <a:xfrm flipV="1">
              <a:off x="912079" y="2498658"/>
              <a:ext cx="1981200" cy="45719"/>
            </a:xfrm>
            <a:custGeom>
              <a:avLst/>
              <a:gdLst/>
              <a:ahLst/>
              <a:cxnLst/>
              <a:rect l="l" t="t" r="r" b="b"/>
              <a:pathLst>
                <a:path w="1097280">
                  <a:moveTo>
                    <a:pt x="0" y="0"/>
                  </a:moveTo>
                  <a:lnTo>
                    <a:pt x="1097280" y="0"/>
                  </a:lnTo>
                </a:path>
              </a:pathLst>
            </a:custGeom>
            <a:ln w="76200">
              <a:solidFill>
                <a:srgbClr val="E7192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F1FE6C-38D9-3A50-1952-38B0871F7346}"/>
              </a:ext>
            </a:extLst>
          </p:cNvPr>
          <p:cNvGrpSpPr/>
          <p:nvPr/>
        </p:nvGrpSpPr>
        <p:grpSpPr>
          <a:xfrm>
            <a:off x="4003700" y="1594604"/>
            <a:ext cx="8068061" cy="4529183"/>
            <a:chOff x="4003700" y="1594604"/>
            <a:chExt cx="8068061" cy="452918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B26638A-28E0-09D7-F4E7-81CB7AFACB16}"/>
                </a:ext>
              </a:extLst>
            </p:cNvPr>
            <p:cNvCxnSpPr>
              <a:cxnSpLocks/>
            </p:cNvCxnSpPr>
            <p:nvPr/>
          </p:nvCxnSpPr>
          <p:spPr>
            <a:xfrm>
              <a:off x="10823458" y="4149229"/>
              <a:ext cx="634290" cy="1020232"/>
            </a:xfrm>
            <a:prstGeom prst="line">
              <a:avLst/>
            </a:prstGeom>
            <a:ln w="38100">
              <a:solidFill>
                <a:srgbClr val="2187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E3AB49E-0B74-B3A2-90D3-63F40D3031EA}"/>
                </a:ext>
              </a:extLst>
            </p:cNvPr>
            <p:cNvGrpSpPr/>
            <p:nvPr/>
          </p:nvGrpSpPr>
          <p:grpSpPr>
            <a:xfrm>
              <a:off x="4003700" y="1594604"/>
              <a:ext cx="8068061" cy="4529183"/>
              <a:chOff x="4003700" y="1594604"/>
              <a:chExt cx="8068061" cy="4529183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A7DFFB-66A5-C9D9-F030-7195F10C30B8}"/>
                  </a:ext>
                </a:extLst>
              </p:cNvPr>
              <p:cNvSpPr txBox="1"/>
              <p:nvPr/>
            </p:nvSpPr>
            <p:spPr>
              <a:xfrm>
                <a:off x="8017300" y="1615734"/>
                <a:ext cx="3429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DUAL CAMPAIGN</a:t>
                </a: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B9D5D8FC-357E-6564-8ADF-956DBB4E1A11}"/>
                  </a:ext>
                </a:extLst>
              </p:cNvPr>
              <p:cNvGrpSpPr/>
              <p:nvPr/>
            </p:nvGrpSpPr>
            <p:grpSpPr>
              <a:xfrm>
                <a:off x="4003700" y="2545910"/>
                <a:ext cx="2213771" cy="1208839"/>
                <a:chOff x="2656575" y="3789502"/>
                <a:chExt cx="2213771" cy="1208839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8C03F92-A55C-920E-E265-5B5D4889A505}"/>
                    </a:ext>
                  </a:extLst>
                </p:cNvPr>
                <p:cNvSpPr/>
                <p:nvPr/>
              </p:nvSpPr>
              <p:spPr>
                <a:xfrm>
                  <a:off x="2656575" y="3789502"/>
                  <a:ext cx="1648413" cy="1000274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218748"/>
                  </a:solidFill>
                </a:ln>
              </p:spPr>
              <p:txBody>
                <a:bodyPr wrap="square" lIns="91440" tIns="91440" rIns="91440" bIns="91440" anchor="t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Pct val="100000"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D4D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Click Through Rate</a:t>
                  </a:r>
                  <a:endParaRPr kumimoji="0" lang="en-US" sz="1600" b="1" i="0" u="none" strike="noStrike" kern="1200" cap="none" spc="0" normalizeH="0" baseline="30000" noProof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Pct val="100000"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8748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0.15%</a:t>
                  </a:r>
                  <a:endParaRPr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218748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17320EE5-7BE5-44D4-89F1-5D8DE42B2E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87203" y="4789776"/>
                  <a:ext cx="583143" cy="208565"/>
                </a:xfrm>
                <a:prstGeom prst="line">
                  <a:avLst/>
                </a:prstGeom>
                <a:ln w="38100">
                  <a:solidFill>
                    <a:srgbClr val="21874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3D8BF62-637F-3216-683B-779DCC16E332}"/>
                  </a:ext>
                </a:extLst>
              </p:cNvPr>
              <p:cNvSpPr txBox="1"/>
              <p:nvPr/>
            </p:nvSpPr>
            <p:spPr>
              <a:xfrm>
                <a:off x="5325905" y="1594604"/>
                <a:ext cx="3429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BASIC CAMPAIGN</a:t>
                </a:r>
              </a:p>
            </p:txBody>
          </p:sp>
          <p:grpSp>
            <p:nvGrpSpPr>
              <p:cNvPr id="1039" name="Group 1038">
                <a:extLst>
                  <a:ext uri="{FF2B5EF4-FFF2-40B4-BE49-F238E27FC236}">
                    <a16:creationId xmlns:a16="http://schemas.microsoft.com/office/drawing/2014/main" id="{DB8CE705-10CC-2182-0544-F6B9AE336D09}"/>
                  </a:ext>
                </a:extLst>
              </p:cNvPr>
              <p:cNvGrpSpPr/>
              <p:nvPr/>
            </p:nvGrpSpPr>
            <p:grpSpPr>
              <a:xfrm>
                <a:off x="5769269" y="1964406"/>
                <a:ext cx="2542272" cy="3641313"/>
                <a:chOff x="5826182" y="1975676"/>
                <a:chExt cx="2542272" cy="3641313"/>
              </a:xfrm>
            </p:grpSpPr>
            <p:pic>
              <p:nvPicPr>
                <p:cNvPr id="41" name="Picture 40" descr="Shape, square&#10;&#10;Description automatically generated">
                  <a:extLst>
                    <a:ext uri="{FF2B5EF4-FFF2-40B4-BE49-F238E27FC236}">
                      <a16:creationId xmlns:a16="http://schemas.microsoft.com/office/drawing/2014/main" id="{D8F8500F-07AE-8E2B-B6A5-976E36E370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8071"/>
                <a:stretch/>
              </p:blipFill>
              <p:spPr>
                <a:xfrm>
                  <a:off x="5826182" y="1975676"/>
                  <a:ext cx="2542272" cy="3641313"/>
                </a:xfrm>
                <a:prstGeom prst="rect">
                  <a:avLst/>
                </a:prstGeom>
              </p:spPr>
            </p:pic>
            <p:grpSp>
              <p:nvGrpSpPr>
                <p:cNvPr id="1037" name="Group 1036">
                  <a:extLst>
                    <a:ext uri="{FF2B5EF4-FFF2-40B4-BE49-F238E27FC236}">
                      <a16:creationId xmlns:a16="http://schemas.microsoft.com/office/drawing/2014/main" id="{03FCB7B3-F573-BDD3-3506-5BB8A48764B4}"/>
                    </a:ext>
                  </a:extLst>
                </p:cNvPr>
                <p:cNvGrpSpPr/>
                <p:nvPr/>
              </p:nvGrpSpPr>
              <p:grpSpPr>
                <a:xfrm>
                  <a:off x="6054190" y="2196870"/>
                  <a:ext cx="2071268" cy="3414093"/>
                  <a:chOff x="6054190" y="2196870"/>
                  <a:chExt cx="2071268" cy="3414093"/>
                </a:xfrm>
              </p:grpSpPr>
              <p:pic>
                <p:nvPicPr>
                  <p:cNvPr id="1024" name="Picture 1023">
                    <a:extLst>
                      <a:ext uri="{FF2B5EF4-FFF2-40B4-BE49-F238E27FC236}">
                        <a16:creationId xmlns:a16="http://schemas.microsoft.com/office/drawing/2014/main" id="{63F5FDC2-CC76-5840-417E-BAB492C5D25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b="2411"/>
                  <a:stretch/>
                </p:blipFill>
                <p:spPr>
                  <a:xfrm>
                    <a:off x="6054190" y="2196870"/>
                    <a:ext cx="2071268" cy="3414093"/>
                  </a:xfrm>
                  <a:prstGeom prst="round2SameRect">
                    <a:avLst/>
                  </a:prstGeom>
                </p:spPr>
              </p:pic>
              <p:grpSp>
                <p:nvGrpSpPr>
                  <p:cNvPr id="1028" name="Group 1027">
                    <a:extLst>
                      <a:ext uri="{FF2B5EF4-FFF2-40B4-BE49-F238E27FC236}">
                        <a16:creationId xmlns:a16="http://schemas.microsoft.com/office/drawing/2014/main" id="{52509868-C7CB-76AF-B695-A03012D7881C}"/>
                      </a:ext>
                    </a:extLst>
                  </p:cNvPr>
                  <p:cNvGrpSpPr/>
                  <p:nvPr/>
                </p:nvGrpSpPr>
                <p:grpSpPr>
                  <a:xfrm>
                    <a:off x="6148902" y="3298037"/>
                    <a:ext cx="1884523" cy="1176580"/>
                    <a:chOff x="12755629" y="1495478"/>
                    <a:chExt cx="1884523" cy="1176580"/>
                  </a:xfrm>
                </p:grpSpPr>
                <p:pic>
                  <p:nvPicPr>
                    <p:cNvPr id="1025" name="Picture 2">
                      <a:extLst>
                        <a:ext uri="{FF2B5EF4-FFF2-40B4-BE49-F238E27FC236}">
                          <a16:creationId xmlns:a16="http://schemas.microsoft.com/office/drawing/2014/main" id="{FA5C99AC-FF8C-C020-8C09-A4E0C46B34D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5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saturation sat="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7928" t="12098" r="27787" b="63000"/>
                    <a:stretch/>
                  </p:blipFill>
                  <p:spPr bwMode="auto">
                    <a:xfrm>
                      <a:off x="12755629" y="1495478"/>
                      <a:ext cx="1884523" cy="117658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accent6"/>
                      </a:solidFill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026" name="Rectangle 1025">
                      <a:extLst>
                        <a:ext uri="{FF2B5EF4-FFF2-40B4-BE49-F238E27FC236}">
                          <a16:creationId xmlns:a16="http://schemas.microsoft.com/office/drawing/2014/main" id="{FDC1479B-F84F-E195-2816-408DD238B7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31688" y="2275633"/>
                      <a:ext cx="614483" cy="24964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 anchor="t">
                      <a:noAutofit/>
                    </a:bodyPr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300" b="1" kern="1600" spc="-30">
                          <a:solidFill>
                            <a:schemeClr val="accent3"/>
                          </a:solidFill>
                        </a:rPr>
                        <a:t>Jane Doe</a:t>
                      </a:r>
                      <a:br>
                        <a:rPr lang="en-US" sz="300" b="1" kern="1600" spc="-3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300" b="1" kern="1600" spc="-30">
                          <a:solidFill>
                            <a:schemeClr val="accent3"/>
                          </a:solidFill>
                        </a:rPr>
                        <a:t>123 Main Street</a:t>
                      </a:r>
                      <a:br>
                        <a:rPr lang="en-US" sz="300" b="1" kern="1600" spc="-3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300" b="1" kern="1600" spc="-30">
                          <a:solidFill>
                            <a:schemeClr val="accent3"/>
                          </a:solidFill>
                        </a:rPr>
                        <a:t>Any town, USA ZIP</a:t>
                      </a:r>
                    </a:p>
                  </p:txBody>
                </p:sp>
                <p:sp>
                  <p:nvSpPr>
                    <p:cNvPr id="1027" name="Rectangle 1026">
                      <a:extLst>
                        <a:ext uri="{FF2B5EF4-FFF2-40B4-BE49-F238E27FC236}">
                          <a16:creationId xmlns:a16="http://schemas.microsoft.com/office/drawing/2014/main" id="{2A1E36B9-4D92-B168-319A-E6BFF620C3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62435" y="1553021"/>
                      <a:ext cx="166444" cy="16079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 anchor="t">
                      <a:noAutofit/>
                    </a:bodyPr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300" b="1" kern="1600" spc="-30">
                        <a:solidFill>
                          <a:schemeClr val="accent3"/>
                        </a:solidFill>
                      </a:endParaRPr>
                    </a:p>
                  </p:txBody>
                </p:sp>
              </p:grpSp>
              <p:pic>
                <p:nvPicPr>
                  <p:cNvPr id="1032" name="Picture 1031">
                    <a:extLst>
                      <a:ext uri="{FF2B5EF4-FFF2-40B4-BE49-F238E27FC236}">
                        <a16:creationId xmlns:a16="http://schemas.microsoft.com/office/drawing/2014/main" id="{19C73531-9F30-F86D-E7CF-84029CBCB7A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sharpenSoften amount="5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16365" y="4744782"/>
                    <a:ext cx="1287086" cy="855738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8" name="Group 1037">
                <a:extLst>
                  <a:ext uri="{FF2B5EF4-FFF2-40B4-BE49-F238E27FC236}">
                    <a16:creationId xmlns:a16="http://schemas.microsoft.com/office/drawing/2014/main" id="{DF82010E-3430-D777-4B58-D96C30225180}"/>
                  </a:ext>
                </a:extLst>
              </p:cNvPr>
              <p:cNvGrpSpPr/>
              <p:nvPr/>
            </p:nvGrpSpPr>
            <p:grpSpPr>
              <a:xfrm>
                <a:off x="8488922" y="1964406"/>
                <a:ext cx="2485756" cy="3663851"/>
                <a:chOff x="8407138" y="1964406"/>
                <a:chExt cx="2485756" cy="3663851"/>
              </a:xfrm>
            </p:grpSpPr>
            <p:pic>
              <p:nvPicPr>
                <p:cNvPr id="46" name="Picture 45" descr="Shape, square&#10;&#10;Description automatically generated">
                  <a:extLst>
                    <a:ext uri="{FF2B5EF4-FFF2-40B4-BE49-F238E27FC236}">
                      <a16:creationId xmlns:a16="http://schemas.microsoft.com/office/drawing/2014/main" id="{6DFADBF5-D45B-4AD4-0DED-1E0C2B7F85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8071"/>
                <a:stretch/>
              </p:blipFill>
              <p:spPr>
                <a:xfrm>
                  <a:off x="8407138" y="1964406"/>
                  <a:ext cx="2485756" cy="3663851"/>
                </a:xfrm>
                <a:prstGeom prst="rect">
                  <a:avLst/>
                </a:prstGeom>
              </p:spPr>
            </p:pic>
            <p:grpSp>
              <p:nvGrpSpPr>
                <p:cNvPr id="1036" name="Group 1035">
                  <a:extLst>
                    <a:ext uri="{FF2B5EF4-FFF2-40B4-BE49-F238E27FC236}">
                      <a16:creationId xmlns:a16="http://schemas.microsoft.com/office/drawing/2014/main" id="{3A307966-3C2E-AC7E-1A7D-5D8BB1DDE108}"/>
                    </a:ext>
                  </a:extLst>
                </p:cNvPr>
                <p:cNvGrpSpPr/>
                <p:nvPr/>
              </p:nvGrpSpPr>
              <p:grpSpPr>
                <a:xfrm>
                  <a:off x="8617530" y="2185600"/>
                  <a:ext cx="2071268" cy="3414093"/>
                  <a:chOff x="8845083" y="2196870"/>
                  <a:chExt cx="2071268" cy="3414093"/>
                </a:xfrm>
              </p:grpSpPr>
              <p:pic>
                <p:nvPicPr>
                  <p:cNvPr id="1033" name="Picture 1032">
                    <a:extLst>
                      <a:ext uri="{FF2B5EF4-FFF2-40B4-BE49-F238E27FC236}">
                        <a16:creationId xmlns:a16="http://schemas.microsoft.com/office/drawing/2014/main" id="{B929D4AC-24F0-9A88-A4A6-87A14A3CCE8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b="2411"/>
                  <a:stretch/>
                </p:blipFill>
                <p:spPr>
                  <a:xfrm>
                    <a:off x="8845083" y="2196870"/>
                    <a:ext cx="2071268" cy="3414093"/>
                  </a:xfrm>
                  <a:prstGeom prst="round2SameRect">
                    <a:avLst/>
                  </a:prstGeom>
                </p:spPr>
              </p:pic>
              <p:pic>
                <p:nvPicPr>
                  <p:cNvPr id="1034" name="Picture 1033">
                    <a:extLst>
                      <a:ext uri="{FF2B5EF4-FFF2-40B4-BE49-F238E27FC236}">
                        <a16:creationId xmlns:a16="http://schemas.microsoft.com/office/drawing/2014/main" id="{2F7496DB-16A7-3720-F68E-08F462CA199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sharpenSoften amount="5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994975" y="4755225"/>
                    <a:ext cx="1287086" cy="855738"/>
                  </a:xfrm>
                  <a:prstGeom prst="rect">
                    <a:avLst/>
                  </a:prstGeom>
                </p:spPr>
              </p:pic>
              <p:pic>
                <p:nvPicPr>
                  <p:cNvPr id="1035" name="Picture 2">
                    <a:extLst>
                      <a:ext uri="{FF2B5EF4-FFF2-40B4-BE49-F238E27FC236}">
                        <a16:creationId xmlns:a16="http://schemas.microsoft.com/office/drawing/2014/main" id="{C5E7B108-0393-6979-C685-6245AEFC2A3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149" t="10940" r="27263" b="62671"/>
                  <a:stretch/>
                </p:blipFill>
                <p:spPr bwMode="auto">
                  <a:xfrm>
                    <a:off x="8953555" y="3298037"/>
                    <a:ext cx="1851324" cy="1187274"/>
                  </a:xfrm>
                  <a:prstGeom prst="rect">
                    <a:avLst/>
                  </a:prstGeom>
                  <a:noFill/>
                  <a:ln>
                    <a:solidFill>
                      <a:schemeClr val="accent6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62D69BF-760B-CFBB-A616-E8B3317F8C6B}"/>
                  </a:ext>
                </a:extLst>
              </p:cNvPr>
              <p:cNvSpPr/>
              <p:nvPr/>
            </p:nvSpPr>
            <p:spPr>
              <a:xfrm>
                <a:off x="10298379" y="5123513"/>
                <a:ext cx="1773382" cy="100027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218748"/>
                </a:solidFill>
              </a:ln>
            </p:spPr>
            <p:txBody>
              <a:bodyPr wrap="square" lIns="91440" tIns="91440" rIns="91440" bIns="9144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Pct val="100000"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Click Through Rate</a:t>
                </a:r>
                <a:endParaRPr kumimoji="0" lang="en-US" sz="1600" b="1" i="0" u="none" strike="noStrike" kern="1200" cap="none" spc="0" normalizeH="0" baseline="3000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Pct val="100000"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218748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0.</a:t>
                </a:r>
                <a:r>
                  <a:rPr lang="en-US" sz="1600" b="1">
                    <a:solidFill>
                      <a:srgbClr val="218748"/>
                    </a:solidFill>
                    <a:latin typeface="Arial"/>
                    <a:cs typeface="Arial"/>
                  </a:rPr>
                  <a:t>17</a:t>
                </a: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218748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%</a:t>
                </a:r>
                <a:endParaRPr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218748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</p:grpSp>
      </p:grpSp>
      <p:sp>
        <p:nvSpPr>
          <p:cNvPr id="20" name="object 2">
            <a:extLst>
              <a:ext uri="{FF2B5EF4-FFF2-40B4-BE49-F238E27FC236}">
                <a16:creationId xmlns:a16="http://schemas.microsoft.com/office/drawing/2014/main" id="{20D9F9D1-B0BF-F62B-604F-92C2A4F14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0363" y="6201295"/>
            <a:ext cx="11451590" cy="0"/>
          </a:xfrm>
          <a:custGeom>
            <a:avLst/>
            <a:gdLst/>
            <a:ahLst/>
            <a:cxnLst/>
            <a:rect l="l" t="t" r="r" b="b"/>
            <a:pathLst>
              <a:path w="11451590">
                <a:moveTo>
                  <a:pt x="0" y="0"/>
                </a:moveTo>
                <a:lnTo>
                  <a:pt x="11451270" y="1"/>
                </a:lnTo>
              </a:path>
              <a:path w="11451590">
                <a:moveTo>
                  <a:pt x="0" y="0"/>
                </a:moveTo>
                <a:lnTo>
                  <a:pt x="11451270" y="1"/>
                </a:lnTo>
              </a:path>
            </a:pathLst>
          </a:custGeom>
          <a:ln w="12700">
            <a:solidFill>
              <a:srgbClr val="DA281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56D9F963-12B7-4C6E-CFFA-B37578E9F3C5}"/>
              </a:ext>
            </a:extLst>
          </p:cNvPr>
          <p:cNvGraphicFramePr/>
          <p:nvPr/>
        </p:nvGraphicFramePr>
        <p:xfrm>
          <a:off x="-62863" y="2400218"/>
          <a:ext cx="4978729" cy="3206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9C5E3B61-9851-F8D6-5165-53334D7989BB}"/>
              </a:ext>
            </a:extLst>
          </p:cNvPr>
          <p:cNvSpPr txBox="1"/>
          <p:nvPr/>
        </p:nvSpPr>
        <p:spPr>
          <a:xfrm>
            <a:off x="328675" y="5967141"/>
            <a:ext cx="32052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00" kern="0" dirty="0">
                <a:solidFill>
                  <a:srgbClr val="4D4D4D"/>
                </a:solidFill>
                <a:latin typeface="Arial" panose="020B0604020202020204"/>
                <a:cs typeface="Arial" panose="020B0604020202020204" pitchFamily="34" charset="0"/>
              </a:rPr>
              <a:t>Internal data from January 1, 2025 – December 31, 2025</a:t>
            </a:r>
          </a:p>
        </p:txBody>
      </p:sp>
      <p:sp>
        <p:nvSpPr>
          <p:cNvPr id="23" name="object 62">
            <a:extLst>
              <a:ext uri="{FF2B5EF4-FFF2-40B4-BE49-F238E27FC236}">
                <a16:creationId xmlns:a16="http://schemas.microsoft.com/office/drawing/2014/main" id="{EA30E27A-EF7A-AE2C-E5FF-C403F72AA081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>
          <a:xfrm>
            <a:off x="843537" y="6457803"/>
            <a:ext cx="4115872" cy="162224"/>
          </a:xfrm>
          <a:prstGeom prst="rect">
            <a:avLst/>
          </a:prstGeom>
        </p:spPr>
        <p:txBody>
          <a:bodyPr vert="horz" wrap="square" lIns="0" tIns="635" rIns="0" bIns="0" rtlCol="0" anchor="ctr">
            <a:spAutoFit/>
          </a:bodyPr>
          <a:lstStyle/>
          <a:p>
            <a:pPr marL="12696" lvl="0" defTabSz="914126">
              <a:spcBef>
                <a:spcPts val="5"/>
              </a:spcBef>
              <a:defRPr/>
            </a:pPr>
            <a:r>
              <a:rPr lang="en-US" spc="0">
                <a:solidFill>
                  <a:srgbClr val="4D4D4D"/>
                </a:solidFill>
              </a:rPr>
              <a:t>©</a:t>
            </a:r>
            <a:r>
              <a:rPr lang="en-US" spc="-204">
                <a:solidFill>
                  <a:srgbClr val="4D4D4D"/>
                </a:solidFill>
              </a:rPr>
              <a:t> </a:t>
            </a:r>
            <a:r>
              <a:rPr lang="en-US" spc="70">
                <a:solidFill>
                  <a:srgbClr val="4D4D4D"/>
                </a:solidFill>
              </a:rPr>
              <a:t>2026</a:t>
            </a:r>
            <a:r>
              <a:rPr lang="en-US" spc="215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UNITED</a:t>
            </a:r>
            <a:r>
              <a:rPr lang="en-US" spc="204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STATES</a:t>
            </a:r>
            <a:r>
              <a:rPr lang="en-US" spc="175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POSTAL</a:t>
            </a:r>
            <a:r>
              <a:rPr lang="en-US" spc="190">
                <a:solidFill>
                  <a:srgbClr val="4D4D4D"/>
                </a:solidFill>
              </a:rPr>
              <a:t> </a:t>
            </a:r>
            <a:r>
              <a:rPr lang="en-US" spc="70">
                <a:solidFill>
                  <a:srgbClr val="4D4D4D"/>
                </a:solidFill>
              </a:rPr>
              <a:t>SERVICE</a:t>
            </a:r>
          </a:p>
        </p:txBody>
      </p:sp>
      <p:sp>
        <p:nvSpPr>
          <p:cNvPr id="26" name="object 61">
            <a:extLst>
              <a:ext uri="{FF2B5EF4-FFF2-40B4-BE49-F238E27FC236}">
                <a16:creationId xmlns:a16="http://schemas.microsoft.com/office/drawing/2014/main" id="{8E4C6FCC-23FF-F20A-6C99-F6EDC9B33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>
          <a:xfrm>
            <a:off x="371474" y="6356353"/>
            <a:ext cx="2742326" cy="365125"/>
          </a:xfrm>
          <a:prstGeom prst="rect">
            <a:avLst/>
          </a:prstGeom>
        </p:spPr>
        <p:txBody>
          <a:bodyPr vert="horz" wrap="square" lIns="0" tIns="635" rIns="0" bIns="0" rtlCol="0" anchor="ctr">
            <a:spAutoFit/>
          </a:bodyPr>
          <a:lstStyle/>
          <a:p>
            <a:pPr marL="38089" marR="0" lvl="0" indent="0" algn="l" defTabSz="914126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50" b="0" i="0" u="none" strike="noStrike" kern="0" cap="none" spc="-25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38089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sz="1050" b="0" i="0" u="none" strike="noStrike" kern="0" cap="none" spc="-25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023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6F3F5-6EE0-39A6-27E8-1F8E141B9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30" y="630474"/>
            <a:ext cx="6396848" cy="978473"/>
          </a:xfrm>
        </p:spPr>
        <p:txBody>
          <a:bodyPr lIns="91440"/>
          <a:lstStyle/>
          <a:p>
            <a:r>
              <a:rPr lang="en-US" dirty="0"/>
              <a:t>calculate your potential Return on investment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F1976E8-D799-D1AB-4F17-8CD35A2E2A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330" y="136526"/>
            <a:ext cx="3752107" cy="245003"/>
          </a:xfrm>
        </p:spPr>
        <p:txBody>
          <a:bodyPr lIns="91440"/>
          <a:lstStyle/>
          <a:p>
            <a:r>
              <a:rPr lang="en-US"/>
              <a:t>Added value</a:t>
            </a:r>
          </a:p>
        </p:txBody>
      </p:sp>
      <p:sp>
        <p:nvSpPr>
          <p:cNvPr id="23" name="object 11">
            <a:extLst>
              <a:ext uri="{FF2B5EF4-FFF2-40B4-BE49-F238E27FC236}">
                <a16:creationId xmlns:a16="http://schemas.microsoft.com/office/drawing/2014/main" id="{81E51C76-B396-A756-DDAE-F3ACF3876936}"/>
              </a:ext>
            </a:extLst>
          </p:cNvPr>
          <p:cNvSpPr txBox="1">
            <a:spLocks/>
          </p:cNvSpPr>
          <p:nvPr/>
        </p:nvSpPr>
        <p:spPr>
          <a:xfrm>
            <a:off x="370330" y="2216673"/>
            <a:ext cx="6396846" cy="1000915"/>
          </a:xfrm>
          <a:prstGeom prst="rect">
            <a:avLst/>
          </a:prstGeom>
        </p:spPr>
        <p:txBody>
          <a:bodyPr vert="horz" wrap="square" lIns="91440" tIns="168275" rIns="0" bIns="0" rtlCol="0">
            <a:spAutoFit/>
          </a:bodyPr>
          <a:lstStyle>
            <a:lvl1pPr marL="0">
              <a:defRPr sz="1900" b="1" i="0">
                <a:solidFill>
                  <a:srgbClr val="004B87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71755" marR="0" lvl="0" indent="0" defTabSz="914400" eaLnBrk="1" fontAlgn="auto" latinLnBrk="0" hangingPunct="1">
              <a:lnSpc>
                <a:spcPct val="100000"/>
              </a:lnSpc>
              <a:spcBef>
                <a:spcPts val="122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>
                <a:tab pos="358775" algn="l"/>
              </a:tabLst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Find out your potential return from a direct mail campaign that uses the Informed Delivery feature with our helpful Informed Delivery</a:t>
            </a:r>
            <a:r>
              <a: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®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Return on Investment Calculator here: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63637E-ECBB-10A8-D292-5F8EE56E3D5E}"/>
              </a:ext>
            </a:extLst>
          </p:cNvPr>
          <p:cNvSpPr txBox="1"/>
          <p:nvPr/>
        </p:nvSpPr>
        <p:spPr>
          <a:xfrm>
            <a:off x="370330" y="3488270"/>
            <a:ext cx="6640070" cy="369332"/>
          </a:xfrm>
          <a:prstGeom prst="rect">
            <a:avLst/>
          </a:prstGeom>
          <a:noFill/>
        </p:spPr>
        <p:txBody>
          <a:bodyPr wrap="square" lIns="9144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sng" strike="noStrike" kern="0" cap="none" spc="-1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>
                  <a:solidFill>
                    <a:srgbClr val="00B0F0"/>
                  </a:solidFill>
                </a:uFill>
                <a:latin typeface="Arial"/>
                <a:cs typeface="Arial"/>
              </a:rPr>
              <a:t>https://</a:t>
            </a:r>
            <a:r>
              <a:rPr kumimoji="0" lang="en-US" sz="1800" b="1" i="1" u="sng" strike="noStrike" kern="0" cap="none" spc="-1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>
                  <a:solidFill>
                    <a:srgbClr val="00B0F0"/>
                  </a:solidFill>
                </a:u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www.uspsdelivers.com/informeddelivery-calculator/</a:t>
            </a:r>
            <a:endParaRPr kumimoji="0" lang="en-US" sz="1800" b="1" i="1" u="sng" strike="noStrike" kern="0" cap="none" spc="-1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>
                <a:solidFill>
                  <a:srgbClr val="00B0F0"/>
                </a:solidFill>
              </a:uFill>
              <a:latin typeface="Arial"/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45AEF1-3462-89C9-805C-1B9F67B698B0}"/>
              </a:ext>
            </a:extLst>
          </p:cNvPr>
          <p:cNvSpPr txBox="1"/>
          <p:nvPr/>
        </p:nvSpPr>
        <p:spPr>
          <a:xfrm>
            <a:off x="370330" y="4128284"/>
            <a:ext cx="6396845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2700" marR="508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Discover the additional reach, attention, response, and conversions your direct mail campaign can garner by using the Informed Delivery feature.</a:t>
            </a:r>
            <a:endParaRPr lang="en-US"/>
          </a:p>
        </p:txBody>
      </p:sp>
      <p:sp>
        <p:nvSpPr>
          <p:cNvPr id="27" name="object 10">
            <a:extLst>
              <a:ext uri="{FF2B5EF4-FFF2-40B4-BE49-F238E27FC236}">
                <a16:creationId xmlns:a16="http://schemas.microsoft.com/office/drawing/2014/main" id="{7C771681-E150-A121-1C0C-E9A247BCD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0215" y="1917044"/>
            <a:ext cx="5925185" cy="141558"/>
          </a:xfrm>
          <a:custGeom>
            <a:avLst/>
            <a:gdLst/>
            <a:ahLst/>
            <a:cxnLst/>
            <a:rect l="l" t="t" r="r" b="b"/>
            <a:pathLst>
              <a:path w="11416030">
                <a:moveTo>
                  <a:pt x="0" y="0"/>
                </a:moveTo>
                <a:lnTo>
                  <a:pt x="11415773" y="1"/>
                </a:lnTo>
              </a:path>
            </a:pathLst>
          </a:custGeom>
          <a:ln w="28575">
            <a:solidFill>
              <a:srgbClr val="E71921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8" name="Picture Placeholder 17" descr="A person looking at her phone">
            <a:extLst>
              <a:ext uri="{FF2B5EF4-FFF2-40B4-BE49-F238E27FC236}">
                <a16:creationId xmlns:a16="http://schemas.microsoft.com/office/drawing/2014/main" id="{291F01FD-5D49-5D78-C3C5-1900720194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" r="4242"/>
          <a:stretch>
            <a:fillRect/>
          </a:stretch>
        </p:blipFill>
        <p:spPr/>
      </p:pic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0331" y="6201155"/>
            <a:ext cx="11448415" cy="0"/>
          </a:xfrm>
          <a:custGeom>
            <a:avLst/>
            <a:gdLst/>
            <a:ahLst/>
            <a:cxnLst/>
            <a:rect l="l" t="t" r="r" b="b"/>
            <a:pathLst>
              <a:path w="11448415">
                <a:moveTo>
                  <a:pt x="0" y="0"/>
                </a:moveTo>
                <a:lnTo>
                  <a:pt x="11448288" y="0"/>
                </a:lnTo>
              </a:path>
            </a:pathLst>
          </a:custGeom>
          <a:ln w="12700">
            <a:solidFill>
              <a:srgbClr val="DA28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2">
            <a:extLst>
              <a:ext uri="{FF2B5EF4-FFF2-40B4-BE49-F238E27FC236}">
                <a16:creationId xmlns:a16="http://schemas.microsoft.com/office/drawing/2014/main" id="{34067B29-F87B-9EC4-82D2-6366E94F59AC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>
          <a:xfrm>
            <a:off x="843537" y="6457803"/>
            <a:ext cx="4115872" cy="162224"/>
          </a:xfrm>
          <a:prstGeom prst="rect">
            <a:avLst/>
          </a:prstGeom>
        </p:spPr>
        <p:txBody>
          <a:bodyPr vert="horz" wrap="square" lIns="0" tIns="635" rIns="0" bIns="0" rtlCol="0" anchor="ctr">
            <a:spAutoFit/>
          </a:bodyPr>
          <a:lstStyle/>
          <a:p>
            <a:pPr marL="12696" lvl="0" algn="l" defTabSz="914126">
              <a:spcBef>
                <a:spcPts val="5"/>
              </a:spcBef>
              <a:defRPr/>
            </a:pPr>
            <a:r>
              <a:rPr lang="en-US" spc="0">
                <a:solidFill>
                  <a:srgbClr val="4D4D4D"/>
                </a:solidFill>
              </a:rPr>
              <a:t>©</a:t>
            </a:r>
            <a:r>
              <a:rPr lang="en-US" spc="-204">
                <a:solidFill>
                  <a:srgbClr val="4D4D4D"/>
                </a:solidFill>
              </a:rPr>
              <a:t> </a:t>
            </a:r>
            <a:r>
              <a:rPr lang="en-US" spc="70">
                <a:solidFill>
                  <a:srgbClr val="4D4D4D"/>
                </a:solidFill>
              </a:rPr>
              <a:t>2026</a:t>
            </a:r>
            <a:r>
              <a:rPr lang="en-US" spc="215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UNITED</a:t>
            </a:r>
            <a:r>
              <a:rPr lang="en-US" spc="204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STATES</a:t>
            </a:r>
            <a:r>
              <a:rPr lang="en-US" spc="175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POSTAL</a:t>
            </a:r>
            <a:r>
              <a:rPr lang="en-US" spc="190">
                <a:solidFill>
                  <a:srgbClr val="4D4D4D"/>
                </a:solidFill>
              </a:rPr>
              <a:t> </a:t>
            </a:r>
            <a:r>
              <a:rPr lang="en-US" spc="70">
                <a:solidFill>
                  <a:srgbClr val="4D4D4D"/>
                </a:solidFill>
              </a:rPr>
              <a:t>SERVICE</a:t>
            </a:r>
          </a:p>
        </p:txBody>
      </p:sp>
      <p:sp>
        <p:nvSpPr>
          <p:cNvPr id="6" name="object 61">
            <a:extLst>
              <a:ext uri="{FF2B5EF4-FFF2-40B4-BE49-F238E27FC236}">
                <a16:creationId xmlns:a16="http://schemas.microsoft.com/office/drawing/2014/main" id="{383A9CB2-6A73-0640-1331-5C279B6B5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>
          <a:xfrm>
            <a:off x="371474" y="6356353"/>
            <a:ext cx="2742326" cy="365125"/>
          </a:xfrm>
          <a:prstGeom prst="rect">
            <a:avLst/>
          </a:prstGeom>
        </p:spPr>
        <p:txBody>
          <a:bodyPr vert="horz" wrap="square" lIns="0" tIns="635" rIns="0" bIns="0" rtlCol="0" anchor="ctr">
            <a:spAutoFit/>
          </a:bodyPr>
          <a:lstStyle/>
          <a:p>
            <a:pPr marL="38089" marR="0" lvl="0" indent="0" algn="l" defTabSz="914126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50" b="0" i="0" u="none" strike="noStrike" kern="0" cap="none" spc="-25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38089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sz="1050" b="0" i="0" u="none" strike="noStrike" kern="0" cap="none" spc="-25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70C95B-1597-4A78-9F84-4537FFAB56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23988" y="503238"/>
            <a:ext cx="3621087" cy="6254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3852" rtl="0" eaLnBrk="1" fontAlgn="auto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99" b="0" i="0" u="none" strike="noStrike" kern="1200" cap="none" spc="-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Table of Contents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D90AB6C-CEBC-3068-0E36-8AAEC9FF84AD}"/>
              </a:ext>
            </a:extLst>
          </p:cNvPr>
          <p:cNvGrpSpPr/>
          <p:nvPr/>
        </p:nvGrpSpPr>
        <p:grpSpPr>
          <a:xfrm>
            <a:off x="1421296" y="1937550"/>
            <a:ext cx="3386562" cy="461665"/>
            <a:chOff x="1369312" y="1830510"/>
            <a:chExt cx="3386562" cy="461665"/>
          </a:xfrm>
        </p:grpSpPr>
        <p:sp>
          <p:nvSpPr>
            <p:cNvPr id="3" name="object 14">
              <a:extLst>
                <a:ext uri="{FF2B5EF4-FFF2-40B4-BE49-F238E27FC236}">
                  <a16:creationId xmlns:a16="http://schemas.microsoft.com/office/drawing/2014/main" id="{A305DA76-913D-040A-119B-6BD5544EE350}"/>
                </a:ext>
              </a:extLst>
            </p:cNvPr>
            <p:cNvSpPr/>
            <p:nvPr/>
          </p:nvSpPr>
          <p:spPr>
            <a:xfrm>
              <a:off x="1369312" y="1832742"/>
              <a:ext cx="0" cy="457200"/>
            </a:xfrm>
            <a:custGeom>
              <a:avLst/>
              <a:gdLst/>
              <a:ahLst/>
              <a:cxnLst/>
              <a:rect l="l" t="t" r="r" b="b"/>
              <a:pathLst>
                <a:path h="457200">
                  <a:moveTo>
                    <a:pt x="0" y="0"/>
                  </a:moveTo>
                  <a:lnTo>
                    <a:pt x="0" y="457200"/>
                  </a:lnTo>
                </a:path>
              </a:pathLst>
            </a:custGeom>
            <a:ln w="38100">
              <a:solidFill>
                <a:srgbClr val="E7192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99691F3-BC98-F471-39BF-8FC7296FB438}"/>
                </a:ext>
              </a:extLst>
            </p:cNvPr>
            <p:cNvSpPr txBox="1"/>
            <p:nvPr/>
          </p:nvSpPr>
          <p:spPr>
            <a:xfrm>
              <a:off x="1524995" y="1830510"/>
              <a:ext cx="3230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4B87"/>
                  </a:solidFill>
                  <a:effectLst/>
                  <a:uLnTx/>
                  <a:uFillTx/>
                  <a:latin typeface="Arial"/>
                  <a:cs typeface="Arial"/>
                </a:rPr>
                <a:t>Executive Summary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810CD52-0546-5B67-0E08-FC62D25640D2}"/>
              </a:ext>
            </a:extLst>
          </p:cNvPr>
          <p:cNvGrpSpPr/>
          <p:nvPr/>
        </p:nvGrpSpPr>
        <p:grpSpPr>
          <a:xfrm>
            <a:off x="1421295" y="2749919"/>
            <a:ext cx="3820997" cy="461665"/>
            <a:chOff x="1369311" y="2740935"/>
            <a:chExt cx="3820997" cy="461665"/>
          </a:xfrm>
        </p:grpSpPr>
        <p:sp>
          <p:nvSpPr>
            <p:cNvPr id="8" name="object 15">
              <a:extLst>
                <a:ext uri="{FF2B5EF4-FFF2-40B4-BE49-F238E27FC236}">
                  <a16:creationId xmlns:a16="http://schemas.microsoft.com/office/drawing/2014/main" id="{FE2E3791-6B4B-6421-CD58-4C9B2DE10F6A}"/>
                </a:ext>
              </a:extLst>
            </p:cNvPr>
            <p:cNvSpPr/>
            <p:nvPr/>
          </p:nvSpPr>
          <p:spPr>
            <a:xfrm>
              <a:off x="1369311" y="2743167"/>
              <a:ext cx="45719" cy="457200"/>
            </a:xfrm>
            <a:custGeom>
              <a:avLst/>
              <a:gdLst/>
              <a:ahLst/>
              <a:cxnLst/>
              <a:rect l="l" t="t" r="r" b="b"/>
              <a:pathLst>
                <a:path h="457200">
                  <a:moveTo>
                    <a:pt x="0" y="0"/>
                  </a:moveTo>
                  <a:lnTo>
                    <a:pt x="0" y="457200"/>
                  </a:lnTo>
                </a:path>
              </a:pathLst>
            </a:custGeom>
            <a:ln w="38100">
              <a:solidFill>
                <a:srgbClr val="E7192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D64742A-2220-2E9C-2B60-CC04B4ACC5F1}"/>
                </a:ext>
              </a:extLst>
            </p:cNvPr>
            <p:cNvSpPr txBox="1"/>
            <p:nvPr/>
          </p:nvSpPr>
          <p:spPr>
            <a:xfrm>
              <a:off x="1524995" y="2740935"/>
              <a:ext cx="36653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4B87"/>
                  </a:solidFill>
                  <a:effectLst/>
                  <a:uLnTx/>
                  <a:uFillTx/>
                  <a:latin typeface="Arial"/>
                  <a:cs typeface="Arial"/>
                </a:rPr>
                <a:t>Reach Millions of Users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71C72D-A6F9-562B-7C8E-4195DB4BDDDD}"/>
              </a:ext>
            </a:extLst>
          </p:cNvPr>
          <p:cNvGrpSpPr/>
          <p:nvPr/>
        </p:nvGrpSpPr>
        <p:grpSpPr>
          <a:xfrm>
            <a:off x="1421296" y="3562288"/>
            <a:ext cx="3995168" cy="461665"/>
            <a:chOff x="1369312" y="3474087"/>
            <a:chExt cx="3995168" cy="461665"/>
          </a:xfrm>
        </p:grpSpPr>
        <p:sp>
          <p:nvSpPr>
            <p:cNvPr id="11" name="object 16">
              <a:extLst>
                <a:ext uri="{FF2B5EF4-FFF2-40B4-BE49-F238E27FC236}">
                  <a16:creationId xmlns:a16="http://schemas.microsoft.com/office/drawing/2014/main" id="{41528BE0-93CF-B62F-00CF-B24BDC618095}"/>
                </a:ext>
              </a:extLst>
            </p:cNvPr>
            <p:cNvSpPr/>
            <p:nvPr/>
          </p:nvSpPr>
          <p:spPr>
            <a:xfrm>
              <a:off x="1369312" y="3476319"/>
              <a:ext cx="0" cy="457200"/>
            </a:xfrm>
            <a:custGeom>
              <a:avLst/>
              <a:gdLst/>
              <a:ahLst/>
              <a:cxnLst/>
              <a:rect l="l" t="t" r="r" b="b"/>
              <a:pathLst>
                <a:path h="457200">
                  <a:moveTo>
                    <a:pt x="0" y="0"/>
                  </a:moveTo>
                  <a:lnTo>
                    <a:pt x="0" y="457200"/>
                  </a:lnTo>
                </a:path>
              </a:pathLst>
            </a:custGeom>
            <a:ln w="38100">
              <a:solidFill>
                <a:srgbClr val="E7192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9C1C95-9E91-3B35-9794-1F0ABA5A1F2E}"/>
                </a:ext>
              </a:extLst>
            </p:cNvPr>
            <p:cNvSpPr txBox="1"/>
            <p:nvPr/>
          </p:nvSpPr>
          <p:spPr>
            <a:xfrm>
              <a:off x="1524996" y="3474087"/>
              <a:ext cx="38394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4B87"/>
                  </a:solidFill>
                  <a:effectLst/>
                  <a:uLnTx/>
                  <a:uFillTx/>
                  <a:latin typeface="Arial"/>
                  <a:cs typeface="Arial"/>
                </a:rPr>
                <a:t>Reach Engaged Users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B2B38FB-2D42-3A03-D199-4CA4E7E70047}"/>
              </a:ext>
            </a:extLst>
          </p:cNvPr>
          <p:cNvGrpSpPr/>
          <p:nvPr/>
        </p:nvGrpSpPr>
        <p:grpSpPr>
          <a:xfrm>
            <a:off x="1421296" y="4374657"/>
            <a:ext cx="2741864" cy="461665"/>
            <a:chOff x="1369312" y="4288067"/>
            <a:chExt cx="2741864" cy="461665"/>
          </a:xfrm>
        </p:grpSpPr>
        <p:sp>
          <p:nvSpPr>
            <p:cNvPr id="14" name="object 17">
              <a:extLst>
                <a:ext uri="{FF2B5EF4-FFF2-40B4-BE49-F238E27FC236}">
                  <a16:creationId xmlns:a16="http://schemas.microsoft.com/office/drawing/2014/main" id="{DD6C1A3A-CA99-640E-2F7A-CB290E56FD12}"/>
                </a:ext>
              </a:extLst>
            </p:cNvPr>
            <p:cNvSpPr/>
            <p:nvPr/>
          </p:nvSpPr>
          <p:spPr>
            <a:xfrm>
              <a:off x="1369312" y="4290299"/>
              <a:ext cx="0" cy="457200"/>
            </a:xfrm>
            <a:custGeom>
              <a:avLst/>
              <a:gdLst/>
              <a:ahLst/>
              <a:cxnLst/>
              <a:rect l="l" t="t" r="r" b="b"/>
              <a:pathLst>
                <a:path h="457200">
                  <a:moveTo>
                    <a:pt x="0" y="0"/>
                  </a:moveTo>
                  <a:lnTo>
                    <a:pt x="0" y="457200"/>
                  </a:lnTo>
                </a:path>
              </a:pathLst>
            </a:custGeom>
            <a:ln w="38100">
              <a:solidFill>
                <a:srgbClr val="E7192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C77121F-73C3-BDF9-16B7-5F6A48194630}"/>
                </a:ext>
              </a:extLst>
            </p:cNvPr>
            <p:cNvSpPr txBox="1"/>
            <p:nvPr/>
          </p:nvSpPr>
          <p:spPr>
            <a:xfrm>
              <a:off x="1524996" y="4288067"/>
              <a:ext cx="25861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4B87"/>
                  </a:solidFill>
                  <a:effectLst/>
                  <a:uLnTx/>
                  <a:uFillTx/>
                  <a:latin typeface="Arial"/>
                  <a:cs typeface="Arial"/>
                </a:rPr>
                <a:t>Added Value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D6E82A-2180-7F5F-0582-FC513C2D2E72}"/>
              </a:ext>
            </a:extLst>
          </p:cNvPr>
          <p:cNvGrpSpPr/>
          <p:nvPr/>
        </p:nvGrpSpPr>
        <p:grpSpPr>
          <a:xfrm>
            <a:off x="1421296" y="5187026"/>
            <a:ext cx="3386563" cy="461665"/>
            <a:chOff x="1369312" y="5079986"/>
            <a:chExt cx="3386563" cy="461665"/>
          </a:xfrm>
        </p:grpSpPr>
        <p:sp>
          <p:nvSpPr>
            <p:cNvPr id="19" name="object 18">
              <a:extLst>
                <a:ext uri="{FF2B5EF4-FFF2-40B4-BE49-F238E27FC236}">
                  <a16:creationId xmlns:a16="http://schemas.microsoft.com/office/drawing/2014/main" id="{EE45D17C-70D8-26B5-344F-9A4030579A8A}"/>
                </a:ext>
              </a:extLst>
            </p:cNvPr>
            <p:cNvSpPr/>
            <p:nvPr/>
          </p:nvSpPr>
          <p:spPr>
            <a:xfrm>
              <a:off x="1369312" y="5082218"/>
              <a:ext cx="0" cy="457200"/>
            </a:xfrm>
            <a:custGeom>
              <a:avLst/>
              <a:gdLst/>
              <a:ahLst/>
              <a:cxnLst/>
              <a:rect l="l" t="t" r="r" b="b"/>
              <a:pathLst>
                <a:path h="457200">
                  <a:moveTo>
                    <a:pt x="0" y="0"/>
                  </a:moveTo>
                  <a:lnTo>
                    <a:pt x="0" y="457200"/>
                  </a:lnTo>
                </a:path>
              </a:pathLst>
            </a:custGeom>
            <a:ln w="38100">
              <a:solidFill>
                <a:srgbClr val="E7192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930F818-82EF-7177-C064-58E913994C2E}"/>
                </a:ext>
              </a:extLst>
            </p:cNvPr>
            <p:cNvSpPr txBox="1"/>
            <p:nvPr/>
          </p:nvSpPr>
          <p:spPr>
            <a:xfrm>
              <a:off x="1524996" y="5079986"/>
              <a:ext cx="3230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4B87"/>
                  </a:solidFill>
                  <a:effectLst/>
                  <a:uLnTx/>
                  <a:uFillTx/>
                  <a:latin typeface="Arial"/>
                  <a:cs typeface="Arial"/>
                </a:rPr>
                <a:t>Package Campaigns</a:t>
              </a:r>
            </a:p>
          </p:txBody>
        </p:sp>
      </p:grpSp>
      <p:sp>
        <p:nvSpPr>
          <p:cNvPr id="16" name="object 62">
            <a:extLst>
              <a:ext uri="{FF2B5EF4-FFF2-40B4-BE49-F238E27FC236}">
                <a16:creationId xmlns:a16="http://schemas.microsoft.com/office/drawing/2014/main" id="{6662F430-C7AC-3C1A-96FB-1D8113D07133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>
          <a:xfrm>
            <a:off x="844905" y="6457802"/>
            <a:ext cx="4114800" cy="162224"/>
          </a:xfrm>
          <a:prstGeom prst="rect">
            <a:avLst/>
          </a:prstGeom>
        </p:spPr>
        <p:txBody>
          <a:bodyPr vert="horz" wrap="square" lIns="0" tIns="635" rIns="0" bIns="0" rtlCol="0" anchor="ctr">
            <a:spAutoFit/>
          </a:bodyPr>
          <a:lstStyle/>
          <a:p>
            <a:pPr marL="12696" marR="0" lvl="0" indent="0" algn="l" defTabSz="914126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</a:t>
            </a:r>
            <a:r>
              <a:rPr kumimoji="0" sz="1050" b="0" i="0" u="none" strike="noStrike" kern="0" cap="none" spc="-204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050" b="0" i="0" u="none" strike="noStrike" kern="0" cap="none" spc="7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2026</a:t>
            </a:r>
            <a:r>
              <a:rPr kumimoji="0" sz="1050" b="0" i="0" u="none" strike="noStrike" kern="0" cap="none" spc="215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sz="1050" b="0" i="0" u="none" strike="noStrike" kern="0" cap="none" spc="75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UNITED</a:t>
            </a:r>
            <a:r>
              <a:rPr kumimoji="0" sz="1050" b="0" i="0" u="none" strike="noStrike" kern="0" cap="none" spc="204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sz="1050" b="0" i="0" u="none" strike="noStrike" kern="0" cap="none" spc="75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STATES</a:t>
            </a:r>
            <a:r>
              <a:rPr kumimoji="0" sz="1050" b="0" i="0" u="none" strike="noStrike" kern="0" cap="none" spc="175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sz="1050" b="0" i="0" u="none" strike="noStrike" kern="0" cap="none" spc="75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POSTAL</a:t>
            </a:r>
            <a:r>
              <a:rPr kumimoji="0" sz="1050" b="0" i="0" u="none" strike="noStrike" kern="0" cap="none" spc="19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sz="1050" b="0" i="0" u="none" strike="noStrike" kern="0" cap="none" spc="7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SERVICE</a:t>
            </a:r>
          </a:p>
        </p:txBody>
      </p:sp>
      <p:sp>
        <p:nvSpPr>
          <p:cNvPr id="17" name="object 61">
            <a:extLst>
              <a:ext uri="{FF2B5EF4-FFF2-40B4-BE49-F238E27FC236}">
                <a16:creationId xmlns:a16="http://schemas.microsoft.com/office/drawing/2014/main" id="{9356F6BA-8B3B-867D-57D0-6699CE4DD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>
          <a:xfrm>
            <a:off x="372965" y="6457802"/>
            <a:ext cx="2741612" cy="162224"/>
          </a:xfrm>
          <a:prstGeom prst="rect">
            <a:avLst/>
          </a:prstGeom>
        </p:spPr>
        <p:txBody>
          <a:bodyPr vert="horz" wrap="square" lIns="0" tIns="635" rIns="0" bIns="0" rtlCol="0" anchor="ctr">
            <a:spAutoFit/>
          </a:bodyPr>
          <a:lstStyle/>
          <a:p>
            <a:pPr marL="38089" marR="0" lvl="0" indent="0" algn="l" defTabSz="914126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50" b="0" i="0" u="none" strike="noStrike" kern="0" cap="none" spc="-25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38089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1050" b="0" i="0" u="none" strike="noStrike" kern="0" cap="none" spc="-25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111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0594" y="598932"/>
            <a:ext cx="5047908" cy="505267"/>
          </a:xfrm>
          <a:prstGeom prst="rect">
            <a:avLst/>
          </a:prstGeom>
        </p:spPr>
        <p:txBody>
          <a:bodyPr vert="horz" wrap="square" lIns="9144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35" dirty="0"/>
              <a:t>PACKAGE</a:t>
            </a:r>
            <a:r>
              <a:rPr lang="en-US" spc="-155" dirty="0"/>
              <a:t> </a:t>
            </a:r>
            <a:r>
              <a:rPr lang="en-US" spc="-45" dirty="0"/>
              <a:t>CAMPAIGNS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50594" y="1228852"/>
            <a:ext cx="11258805" cy="289823"/>
          </a:xfrm>
          <a:prstGeom prst="rect">
            <a:avLst/>
          </a:prstGeom>
        </p:spPr>
        <p:txBody>
          <a:bodyPr vert="horz" wrap="square" lIns="9144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Arial"/>
                <a:cs typeface="Arial"/>
              </a:rPr>
              <a:t>Shippers can also create and launch interactive campaigns to reach and re-engage their customers. </a:t>
            </a: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F30662-01D1-0F1A-A363-5F1987A59DDA}"/>
              </a:ext>
            </a:extLst>
          </p:cNvPr>
          <p:cNvGrpSpPr/>
          <p:nvPr/>
        </p:nvGrpSpPr>
        <p:grpSpPr>
          <a:xfrm>
            <a:off x="0" y="1635813"/>
            <a:ext cx="12192000" cy="3064613"/>
            <a:chOff x="0" y="1685872"/>
            <a:chExt cx="12192000" cy="306461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C03A28E-4E8F-0AFC-3A1E-B782474564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1685872"/>
              <a:ext cx="12192000" cy="3064613"/>
            </a:xfrm>
            <a:prstGeom prst="rect">
              <a:avLst/>
            </a:prstGeom>
            <a:solidFill>
              <a:srgbClr val="F7F7F7"/>
            </a:solidFill>
          </p:spPr>
          <p:txBody>
            <a:bodyPr wrap="square" rtlCol="0" anchor="t">
              <a:noAutofit/>
            </a:bodyPr>
            <a:lstStyle/>
            <a:p>
              <a:pPr algn="l">
                <a:lnSpc>
                  <a:spcPct val="107000"/>
                </a:lnSpc>
                <a:spcBef>
                  <a:spcPts val="500"/>
                </a:spcBef>
                <a:spcAft>
                  <a:spcPts val="500"/>
                </a:spcAft>
              </a:pPr>
              <a:endParaRPr lang="en-US" sz="1600" b="1" kern="1600" spc="-30"/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2958603" y="2887108"/>
              <a:ext cx="1633855" cy="1315720"/>
            </a:xfrm>
            <a:prstGeom prst="rect">
              <a:avLst/>
            </a:prstGeom>
          </p:spPr>
          <p:txBody>
            <a:bodyPr vert="horz" wrap="square" lIns="0" tIns="263525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207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spc="-10">
                  <a:solidFill>
                    <a:srgbClr val="004B87"/>
                  </a:solidFill>
                  <a:latin typeface="Arial"/>
                  <a:cs typeface="Arial"/>
                </a:rPr>
                <a:t>137</a:t>
              </a:r>
              <a:r>
                <a:rPr kumimoji="0" lang="en-US" sz="3200" b="1" i="0" u="none" strike="noStrike" kern="0" cap="none" spc="-10" normalizeH="0" baseline="0" noProof="0">
                  <a:ln>
                    <a:noFill/>
                  </a:ln>
                  <a:solidFill>
                    <a:srgbClr val="004B87"/>
                  </a:solidFill>
                  <a:effectLst/>
                  <a:uLnTx/>
                  <a:uFillTx/>
                  <a:latin typeface="Arial"/>
                  <a:cs typeface="Arial"/>
                </a:rPr>
                <a:t>M+</a:t>
              </a:r>
              <a:endParaRPr lang="en-US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12700" marR="5080" lvl="0" indent="0" algn="ctr" defTabSz="914400" eaLnBrk="1" fontAlgn="auto" latinLnBrk="0" hangingPunct="1">
                <a:lnSpc>
                  <a:spcPct val="107100"/>
                </a:lnSpc>
                <a:spcBef>
                  <a:spcPts val="74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0" cap="none" spc="-35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rPr>
                <a:t>Packages</a:t>
              </a:r>
              <a:r>
                <a:rPr kumimoji="0" sz="1400" b="0" i="0" u="none" strike="noStrike" kern="0" cap="none" spc="-25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lang="en-US" sz="1400" kern="0" spc="-40">
                  <a:solidFill>
                    <a:srgbClr val="4D4D4D"/>
                  </a:solidFill>
                  <a:latin typeface="Arial"/>
                  <a:cs typeface="Arial"/>
                </a:rPr>
                <a:t>A</a:t>
              </a:r>
              <a:r>
                <a:rPr kumimoji="0" lang="en-US" sz="1400" b="0" i="0" u="none" strike="noStrike" kern="0" cap="none" spc="-40" normalizeH="0" baseline="0" noProof="0" err="1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rPr>
                <a:t>ssociated</a:t>
              </a:r>
              <a:r>
                <a:rPr kumimoji="0" sz="1400" b="0" i="0" u="none" strike="noStrike" kern="0" cap="none" spc="-4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sz="1400" b="0" i="0" u="none" strike="noStrike" kern="0" cap="none" spc="-1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rPr>
                <a:t>to</a:t>
              </a:r>
              <a:r>
                <a:rPr kumimoji="0" sz="1400" b="0" i="0" u="none" strike="noStrike" kern="0" cap="none" spc="-9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lang="en-US" sz="1400" kern="0" spc="-10">
                  <a:solidFill>
                    <a:srgbClr val="4D4D4D"/>
                  </a:solidFill>
                  <a:latin typeface="Arial"/>
                  <a:cs typeface="Arial"/>
                </a:rPr>
                <a:t>C</a:t>
              </a:r>
              <a:r>
                <a:rPr kumimoji="0" lang="en-US" sz="1400" b="0" i="0" u="none" strike="noStrike" kern="0" cap="none" spc="-1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rPr>
                <a:t>ampaigns</a:t>
              </a:r>
              <a:r>
                <a:rPr kumimoji="0" lang="en-US" sz="1400" b="0" i="0" u="none" strike="noStrike" kern="0" cap="none" spc="-10" normalizeH="0" baseline="3000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rPr>
                <a:t>1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5227496" y="2887108"/>
              <a:ext cx="1737007" cy="1089401"/>
            </a:xfrm>
            <a:prstGeom prst="rect">
              <a:avLst/>
            </a:prstGeom>
          </p:spPr>
          <p:txBody>
            <a:bodyPr vert="horz" wrap="square" lIns="0" tIns="263525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207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spc="-20" dirty="0">
                  <a:solidFill>
                    <a:srgbClr val="004B87"/>
                  </a:solidFill>
                  <a:latin typeface="Arial"/>
                  <a:cs typeface="Arial"/>
                </a:rPr>
                <a:t>739</a:t>
              </a:r>
              <a:r>
                <a:rPr kumimoji="0" lang="en-US" sz="3200" b="1" i="0" u="none" strike="noStrike" kern="0" cap="none" spc="-20" normalizeH="0" baseline="0" noProof="0" dirty="0">
                  <a:ln>
                    <a:noFill/>
                  </a:ln>
                  <a:solidFill>
                    <a:srgbClr val="004B87"/>
                  </a:solidFill>
                  <a:effectLst/>
                  <a:uLnTx/>
                  <a:uFillTx/>
                  <a:latin typeface="Arial"/>
                  <a:cs typeface="Arial"/>
                </a:rPr>
                <a:t>K+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86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0" cap="none" spc="-3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rPr>
                <a:t>Total</a:t>
              </a:r>
              <a:r>
                <a:rPr kumimoji="0" sz="1400" b="0" i="0" u="none" strike="noStrike" kern="0" cap="none" spc="-65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sz="1400" b="0" i="0" u="none" strike="noStrike" kern="0" cap="none" spc="-25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rPr>
                <a:t>Click</a:t>
              </a:r>
              <a:r>
                <a:rPr kumimoji="0" sz="1400" b="0" i="0" u="none" strike="noStrike" kern="0" cap="none" spc="-6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sz="1400" b="0" i="0" u="none" strike="noStrike" kern="0" cap="none" spc="-1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rPr>
                <a:t>Throughs</a:t>
              </a:r>
              <a:r>
                <a:rPr kumimoji="0" lang="en-US" sz="1400" b="0" i="0" u="none" strike="noStrike" kern="0" cap="none" spc="-10" normalizeH="0" baseline="3000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rPr>
                <a:t>1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9782474" y="2887108"/>
              <a:ext cx="1323975" cy="1304844"/>
            </a:xfrm>
            <a:prstGeom prst="rect">
              <a:avLst/>
            </a:prstGeom>
          </p:spPr>
          <p:txBody>
            <a:bodyPr vert="horz" wrap="square" lIns="0" tIns="263525" rIns="0" bIns="0" rtlCol="0" anchor="t">
              <a:spAutoFit/>
            </a:bodyPr>
            <a:lstStyle/>
            <a:p>
              <a:pPr marL="93345" marR="0" lvl="0" indent="0" defTabSz="914400" eaLnBrk="1" fontAlgn="auto" latinLnBrk="0" hangingPunct="1">
                <a:lnSpc>
                  <a:spcPct val="100000"/>
                </a:lnSpc>
                <a:spcBef>
                  <a:spcPts val="207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spc="-10">
                  <a:solidFill>
                    <a:srgbClr val="004B87"/>
                  </a:solidFill>
                  <a:latin typeface="Arial"/>
                  <a:cs typeface="Arial"/>
                </a:rPr>
                <a:t>38.8</a:t>
              </a:r>
              <a:r>
                <a:rPr kumimoji="0" lang="en-US" sz="3200" b="1" i="0" u="none" strike="noStrike" kern="0" cap="none" spc="-10" normalizeH="0" baseline="0" noProof="0">
                  <a:ln>
                    <a:noFill/>
                  </a:ln>
                  <a:solidFill>
                    <a:srgbClr val="004B87"/>
                  </a:solidFill>
                  <a:effectLst/>
                  <a:uLnTx/>
                  <a:uFillTx/>
                  <a:latin typeface="Arial"/>
                  <a:cs typeface="Arial"/>
                </a:rPr>
                <a:t>%</a:t>
              </a: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12700" lvl="0" algn="ctr">
                <a:spcBef>
                  <a:spcPts val="860"/>
                </a:spcBef>
                <a:defRPr/>
              </a:pPr>
              <a:r>
                <a:rPr kumimoji="0" sz="1400" b="0" i="0" u="none" strike="noStrike" kern="0" cap="none" spc="-25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rPr>
                <a:t>Email</a:t>
              </a:r>
              <a:r>
                <a:rPr kumimoji="0" sz="1400" b="0" i="0" u="none" strike="noStrike" kern="0" cap="none" spc="-55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sz="1400" b="0" i="0" u="none" strike="noStrike" kern="0" cap="none" spc="-35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rPr>
                <a:t>Open</a:t>
              </a:r>
              <a:r>
                <a:rPr kumimoji="0" sz="1400" b="0" i="0" u="none" strike="noStrike" kern="0" cap="none" spc="-55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sz="1400" b="0" i="0" u="none" strike="noStrike" kern="0" cap="none" spc="-2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rPr>
                <a:t>Rate</a:t>
              </a:r>
              <a:r>
                <a:rPr lang="en-US" sz="1400" kern="0" spc="-10" baseline="30000">
                  <a:solidFill>
                    <a:srgbClr val="4D4D4D"/>
                  </a:solidFill>
                  <a:latin typeface="Arial"/>
                  <a:cs typeface="Arial"/>
                </a:rPr>
                <a:t>1</a:t>
              </a:r>
              <a:endParaRPr kumimoji="0" lang="en-US" sz="1400" b="0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1005042" y="2887108"/>
              <a:ext cx="1296195" cy="1189428"/>
            </a:xfrm>
            <a:prstGeom prst="rect">
              <a:avLst/>
            </a:prstGeom>
          </p:spPr>
          <p:txBody>
            <a:bodyPr vert="horz" wrap="square" lIns="0" tIns="263525" rIns="0" bIns="0" rtlCol="0" anchor="t">
              <a:spAutoFit/>
            </a:bodyPr>
            <a:lstStyle/>
            <a:p>
              <a:pPr marL="56515" lvl="0">
                <a:spcBef>
                  <a:spcPts val="2075"/>
                </a:spcBef>
                <a:defRPr/>
              </a:pPr>
              <a:r>
                <a:rPr lang="en-US" sz="3200" b="1" kern="0" spc="-10">
                  <a:solidFill>
                    <a:srgbClr val="004B87"/>
                  </a:solidFill>
                  <a:latin typeface="Arial"/>
                  <a:cs typeface="Arial"/>
                </a:rPr>
                <a:t>49,643</a:t>
              </a:r>
              <a:r>
                <a:rPr kumimoji="0" sz="1400" b="0" i="0" u="none" strike="noStrike" kern="0" cap="none" spc="-3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rPr>
                <a:t>Total</a:t>
              </a:r>
              <a:r>
                <a:rPr kumimoji="0" sz="1400" b="0" i="0" u="none" strike="noStrike" kern="0" cap="none" spc="-55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sz="1400" b="0" i="0" u="none" strike="noStrike" kern="0" cap="none" spc="-35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rPr>
                <a:t>Package </a:t>
              </a:r>
              <a:r>
                <a:rPr kumimoji="0" sz="1400" b="0" i="0" u="none" strike="noStrike" kern="0" cap="none" spc="-1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rPr>
                <a:t>Campaigns</a:t>
              </a:r>
              <a:r>
                <a:rPr kumimoji="0" lang="en-US" sz="1400" b="0" i="0" u="none" strike="noStrike" kern="0" cap="none" spc="-10" normalizeH="0" baseline="3000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rPr>
                <a:t>1</a:t>
              </a:r>
              <a:endParaRPr lang="en-US" sz="1400" b="0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7491254" y="2887108"/>
              <a:ext cx="1633855" cy="1089401"/>
            </a:xfrm>
            <a:prstGeom prst="rect">
              <a:avLst/>
            </a:prstGeom>
          </p:spPr>
          <p:txBody>
            <a:bodyPr vert="horz" wrap="square" lIns="0" tIns="263525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207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-20" normalizeH="0" baseline="0" noProof="0">
                  <a:ln>
                    <a:noFill/>
                  </a:ln>
                  <a:solidFill>
                    <a:srgbClr val="004B87"/>
                  </a:solidFill>
                  <a:effectLst/>
                  <a:uLnTx/>
                  <a:uFillTx/>
                  <a:latin typeface="Arial"/>
                  <a:cs typeface="Arial"/>
                </a:rPr>
                <a:t>0.54%</a:t>
              </a: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86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0" cap="none" spc="-25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rPr>
                <a:t>Click</a:t>
              </a:r>
              <a:r>
                <a:rPr kumimoji="0" sz="1400" b="0" i="0" u="none" strike="noStrike" kern="0" cap="none" spc="-6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sz="1400" b="0" i="0" u="none" strike="noStrike" kern="0" cap="none" spc="-35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rPr>
                <a:t>Through</a:t>
              </a:r>
              <a:r>
                <a:rPr kumimoji="0" sz="1400" b="0" i="0" u="none" strike="noStrike" kern="0" cap="none" spc="-45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sz="1400" b="0" i="0" u="none" strike="noStrike" kern="0" cap="none" spc="-2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rPr>
                <a:t>Rate</a:t>
              </a:r>
              <a:r>
                <a:rPr kumimoji="0" lang="en-US" sz="1400" b="0" i="0" u="none" strike="noStrike" kern="0" cap="none" spc="-10" normalizeH="0" baseline="3000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cs typeface="Arial"/>
                </a:rPr>
                <a:t>1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pic>
          <p:nvPicPr>
            <p:cNvPr id="33" name="Graphic 32" descr="Cursor with solid fill">
              <a:extLst>
                <a:ext uri="{FF2B5EF4-FFF2-40B4-BE49-F238E27FC236}">
                  <a16:creationId xmlns:a16="http://schemas.microsoft.com/office/drawing/2014/main" id="{42323AB6-518B-094D-DF64-BA6E64749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98120" y="1977574"/>
              <a:ext cx="981374" cy="981374"/>
            </a:xfrm>
            <a:prstGeom prst="rect">
              <a:avLst/>
            </a:prstGeom>
          </p:spPr>
        </p:pic>
        <p:pic>
          <p:nvPicPr>
            <p:cNvPr id="39" name="Graphic 38" descr="Email with solid fill">
              <a:extLst>
                <a:ext uri="{FF2B5EF4-FFF2-40B4-BE49-F238E27FC236}">
                  <a16:creationId xmlns:a16="http://schemas.microsoft.com/office/drawing/2014/main" id="{01606F84-2B62-925F-2986-2EF658AD0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060910" y="2080311"/>
              <a:ext cx="711112" cy="697756"/>
            </a:xfrm>
            <a:prstGeom prst="rect">
              <a:avLst/>
            </a:prstGeom>
          </p:spPr>
        </p:pic>
        <p:sp>
          <p:nvSpPr>
            <p:cNvPr id="40" name="Graphic 4">
              <a:extLst>
                <a:ext uri="{FF2B5EF4-FFF2-40B4-BE49-F238E27FC236}">
                  <a16:creationId xmlns:a16="http://schemas.microsoft.com/office/drawing/2014/main" id="{4FC40D57-A9C3-7AD5-9CC9-7FA3F81ED052}"/>
                </a:ext>
              </a:extLst>
            </p:cNvPr>
            <p:cNvSpPr/>
            <p:nvPr/>
          </p:nvSpPr>
          <p:spPr>
            <a:xfrm>
              <a:off x="1187028" y="2206006"/>
              <a:ext cx="749820" cy="544702"/>
            </a:xfrm>
            <a:custGeom>
              <a:avLst/>
              <a:gdLst>
                <a:gd name="connsiteX0" fmla="*/ 225731 w 233399"/>
                <a:gd name="connsiteY0" fmla="*/ 99 h 190980"/>
                <a:gd name="connsiteX1" fmla="*/ 4640 w 233399"/>
                <a:gd name="connsiteY1" fmla="*/ 61385 h 190980"/>
                <a:gd name="connsiteX2" fmla="*/ 166 w 233399"/>
                <a:gd name="connsiteY2" fmla="*/ 66493 h 190980"/>
                <a:gd name="connsiteX3" fmla="*/ 2722 w 233399"/>
                <a:gd name="connsiteY3" fmla="*/ 72877 h 190980"/>
                <a:gd name="connsiteX4" fmla="*/ 65344 w 233399"/>
                <a:gd name="connsiteY4" fmla="*/ 116288 h 190980"/>
                <a:gd name="connsiteX5" fmla="*/ 44257 w 233399"/>
                <a:gd name="connsiteY5" fmla="*/ 178212 h 190980"/>
                <a:gd name="connsiteX6" fmla="*/ 46813 w 233399"/>
                <a:gd name="connsiteY6" fmla="*/ 185235 h 190980"/>
                <a:gd name="connsiteX7" fmla="*/ 50647 w 233399"/>
                <a:gd name="connsiteY7" fmla="*/ 186512 h 190980"/>
                <a:gd name="connsiteX8" fmla="*/ 54481 w 233399"/>
                <a:gd name="connsiteY8" fmla="*/ 185235 h 190980"/>
                <a:gd name="connsiteX9" fmla="*/ 92820 w 233399"/>
                <a:gd name="connsiteY9" fmla="*/ 153315 h 190980"/>
                <a:gd name="connsiteX10" fmla="*/ 116463 w 233399"/>
                <a:gd name="connsiteY10" fmla="*/ 188427 h 190980"/>
                <a:gd name="connsiteX11" fmla="*/ 121575 w 233399"/>
                <a:gd name="connsiteY11" fmla="*/ 190980 h 190980"/>
                <a:gd name="connsiteX12" fmla="*/ 121575 w 233399"/>
                <a:gd name="connsiteY12" fmla="*/ 190980 h 190980"/>
                <a:gd name="connsiteX13" fmla="*/ 126687 w 233399"/>
                <a:gd name="connsiteY13" fmla="*/ 187788 h 190980"/>
                <a:gd name="connsiteX14" fmla="*/ 230843 w 233399"/>
                <a:gd name="connsiteY14" fmla="*/ 12229 h 190980"/>
                <a:gd name="connsiteX15" fmla="*/ 230843 w 233399"/>
                <a:gd name="connsiteY15" fmla="*/ 12229 h 190980"/>
                <a:gd name="connsiteX16" fmla="*/ 232760 w 233399"/>
                <a:gd name="connsiteY16" fmla="*/ 4568 h 190980"/>
                <a:gd name="connsiteX17" fmla="*/ 225731 w 233399"/>
                <a:gd name="connsiteY17" fmla="*/ 99 h 190980"/>
                <a:gd name="connsiteX18" fmla="*/ 192504 w 233399"/>
                <a:gd name="connsiteY18" fmla="*/ 22443 h 190980"/>
                <a:gd name="connsiteX19" fmla="*/ 72373 w 233399"/>
                <a:gd name="connsiteY19" fmla="*/ 105435 h 190980"/>
                <a:gd name="connsiteX20" fmla="*/ 20614 w 233399"/>
                <a:gd name="connsiteY20" fmla="*/ 69685 h 190980"/>
                <a:gd name="connsiteX21" fmla="*/ 192504 w 233399"/>
                <a:gd name="connsiteY21" fmla="*/ 22443 h 190980"/>
                <a:gd name="connsiteX22" fmla="*/ 75568 w 233399"/>
                <a:gd name="connsiteY22" fmla="*/ 125864 h 190980"/>
                <a:gd name="connsiteX23" fmla="*/ 85791 w 233399"/>
                <a:gd name="connsiteY23" fmla="*/ 141824 h 190980"/>
                <a:gd name="connsiteX24" fmla="*/ 64065 w 233399"/>
                <a:gd name="connsiteY24" fmla="*/ 160337 h 190980"/>
                <a:gd name="connsiteX25" fmla="*/ 75568 w 233399"/>
                <a:gd name="connsiteY25" fmla="*/ 125864 h 190980"/>
                <a:gd name="connsiteX26" fmla="*/ 120936 w 233399"/>
                <a:gd name="connsiteY26" fmla="*/ 171828 h 190980"/>
                <a:gd name="connsiteX27" fmla="*/ 99210 w 233399"/>
                <a:gd name="connsiteY27" fmla="*/ 139270 h 190980"/>
                <a:gd name="connsiteX28" fmla="*/ 82596 w 233399"/>
                <a:gd name="connsiteY28" fmla="*/ 113734 h 190980"/>
                <a:gd name="connsiteX29" fmla="*/ 205284 w 233399"/>
                <a:gd name="connsiteY29" fmla="*/ 28827 h 190980"/>
                <a:gd name="connsiteX30" fmla="*/ 120936 w 233399"/>
                <a:gd name="connsiteY30" fmla="*/ 171828 h 19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33399" h="190980">
                  <a:moveTo>
                    <a:pt x="225731" y="99"/>
                  </a:moveTo>
                  <a:lnTo>
                    <a:pt x="4640" y="61385"/>
                  </a:lnTo>
                  <a:cubicBezTo>
                    <a:pt x="2083" y="62024"/>
                    <a:pt x="166" y="63939"/>
                    <a:pt x="166" y="66493"/>
                  </a:cubicBezTo>
                  <a:cubicBezTo>
                    <a:pt x="-473" y="69046"/>
                    <a:pt x="806" y="71600"/>
                    <a:pt x="2722" y="72877"/>
                  </a:cubicBezTo>
                  <a:lnTo>
                    <a:pt x="65344" y="116288"/>
                  </a:lnTo>
                  <a:lnTo>
                    <a:pt x="44257" y="178212"/>
                  </a:lnTo>
                  <a:cubicBezTo>
                    <a:pt x="43618" y="180766"/>
                    <a:pt x="44257" y="183958"/>
                    <a:pt x="46813" y="185235"/>
                  </a:cubicBezTo>
                  <a:cubicBezTo>
                    <a:pt x="48091" y="185873"/>
                    <a:pt x="49369" y="186512"/>
                    <a:pt x="50647" y="186512"/>
                  </a:cubicBezTo>
                  <a:cubicBezTo>
                    <a:pt x="51925" y="186512"/>
                    <a:pt x="53842" y="185873"/>
                    <a:pt x="54481" y="185235"/>
                  </a:cubicBezTo>
                  <a:lnTo>
                    <a:pt x="92820" y="153315"/>
                  </a:lnTo>
                  <a:lnTo>
                    <a:pt x="116463" y="188427"/>
                  </a:lnTo>
                  <a:cubicBezTo>
                    <a:pt x="117741" y="190342"/>
                    <a:pt x="119658" y="190980"/>
                    <a:pt x="121575" y="190980"/>
                  </a:cubicBezTo>
                  <a:lnTo>
                    <a:pt x="121575" y="190980"/>
                  </a:lnTo>
                  <a:cubicBezTo>
                    <a:pt x="123492" y="190980"/>
                    <a:pt x="126048" y="189704"/>
                    <a:pt x="126687" y="187788"/>
                  </a:cubicBezTo>
                  <a:lnTo>
                    <a:pt x="230843" y="12229"/>
                  </a:lnTo>
                  <a:lnTo>
                    <a:pt x="230843" y="12229"/>
                  </a:lnTo>
                  <a:cubicBezTo>
                    <a:pt x="233399" y="10314"/>
                    <a:pt x="234038" y="7122"/>
                    <a:pt x="232760" y="4568"/>
                  </a:cubicBezTo>
                  <a:cubicBezTo>
                    <a:pt x="231482" y="2014"/>
                    <a:pt x="228287" y="-539"/>
                    <a:pt x="225731" y="99"/>
                  </a:cubicBezTo>
                  <a:close/>
                  <a:moveTo>
                    <a:pt x="192504" y="22443"/>
                  </a:moveTo>
                  <a:lnTo>
                    <a:pt x="72373" y="105435"/>
                  </a:lnTo>
                  <a:lnTo>
                    <a:pt x="20614" y="69685"/>
                  </a:lnTo>
                  <a:lnTo>
                    <a:pt x="192504" y="22443"/>
                  </a:lnTo>
                  <a:close/>
                  <a:moveTo>
                    <a:pt x="75568" y="125864"/>
                  </a:moveTo>
                  <a:lnTo>
                    <a:pt x="85791" y="141824"/>
                  </a:lnTo>
                  <a:lnTo>
                    <a:pt x="64065" y="160337"/>
                  </a:lnTo>
                  <a:lnTo>
                    <a:pt x="75568" y="125864"/>
                  </a:lnTo>
                  <a:close/>
                  <a:moveTo>
                    <a:pt x="120936" y="171828"/>
                  </a:moveTo>
                  <a:lnTo>
                    <a:pt x="99210" y="139270"/>
                  </a:lnTo>
                  <a:lnTo>
                    <a:pt x="82596" y="113734"/>
                  </a:lnTo>
                  <a:lnTo>
                    <a:pt x="205284" y="28827"/>
                  </a:lnTo>
                  <a:lnTo>
                    <a:pt x="120936" y="171828"/>
                  </a:lnTo>
                  <a:close/>
                </a:path>
              </a:pathLst>
            </a:custGeom>
            <a:solidFill>
              <a:schemeClr val="tx2"/>
            </a:solidFill>
            <a:ln w="6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18353" y="5078476"/>
            <a:ext cx="7651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1" u="none" strike="noStrike" kern="0" cap="none" spc="-20" normalizeH="0" baseline="0" noProof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Arial"/>
                <a:cs typeface="Arial"/>
              </a:rPr>
              <a:t>Sign</a:t>
            </a:r>
            <a:r>
              <a:rPr kumimoji="0" sz="1600" b="1" i="1" u="none" strike="noStrike" kern="0" cap="none" spc="-90" normalizeH="0" baseline="0" noProof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1" i="1" u="none" strike="noStrike" kern="0" cap="none" spc="-25" normalizeH="0" baseline="0" noProof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Arial"/>
                <a:cs typeface="Arial"/>
              </a:rPr>
              <a:t>Up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01120" y="5011420"/>
            <a:ext cx="9838404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Anyone</a:t>
            </a:r>
            <a:r>
              <a:rPr kumimoji="0" sz="1600" b="0" i="0" u="none" strike="noStrike" kern="0" cap="none" spc="-10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interested</a:t>
            </a:r>
            <a:r>
              <a:rPr kumimoji="0" sz="1600" b="0" i="0" u="none" strike="noStrike" kern="0" cap="none" spc="-8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in</a:t>
            </a:r>
            <a:r>
              <a:rPr kumimoji="0" sz="1600" b="0" i="0" u="none" strike="noStrike" kern="0" cap="none" spc="-75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signing</a:t>
            </a:r>
            <a:r>
              <a:rPr kumimoji="0" sz="1600" b="0" i="0" u="none" strike="noStrike" kern="0" cap="none" spc="-8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up</a:t>
            </a:r>
            <a:r>
              <a:rPr kumimoji="0" sz="1600" b="0" i="0" u="none" strike="noStrike" kern="0" cap="none" spc="-75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for</a:t>
            </a:r>
            <a:r>
              <a:rPr kumimoji="0" sz="1600" b="0" i="0" u="none" strike="noStrike" kern="0" cap="none" spc="-7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Package</a:t>
            </a:r>
            <a:r>
              <a:rPr kumimoji="0" sz="1600" b="0" i="0" u="none" strike="noStrike" kern="0" cap="none" spc="-75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Campaigns</a:t>
            </a:r>
            <a:r>
              <a:rPr kumimoji="0" sz="1600" b="0" i="0" u="none" strike="noStrike" kern="0" cap="none" spc="-75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should</a:t>
            </a:r>
            <a:r>
              <a:rPr kumimoji="0" sz="1600" b="0" i="0" u="none" strike="noStrike" kern="0" cap="none" spc="-8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email</a:t>
            </a:r>
            <a:r>
              <a:rPr kumimoji="0" sz="1600" b="1" i="0" u="none" strike="noStrike" kern="0" cap="none" spc="-65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us</a:t>
            </a:r>
            <a:r>
              <a:rPr kumimoji="0" sz="1600" b="1" i="0" u="none" strike="noStrike" kern="0" cap="none" spc="-8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at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sz="1600" b="1" u="sng" kern="0" spc="-10" dirty="0">
                <a:solidFill>
                  <a:srgbClr val="00B0F0"/>
                </a:solidFill>
                <a:uFill>
                  <a:solidFill>
                    <a:srgbClr val="00B0F0"/>
                  </a:solidFill>
                </a:uFill>
                <a:latin typeface="Arial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IDPackageCampaigns@usps.gov.</a:t>
            </a:r>
            <a:endParaRPr b="1" u="sng" kern="0" spc="-10" dirty="0">
              <a:solidFill>
                <a:srgbClr val="00B0F0"/>
              </a:solidFill>
              <a:uFill>
                <a:solidFill>
                  <a:srgbClr val="00B0F0"/>
                </a:solidFill>
              </a:u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6748" y="5651500"/>
            <a:ext cx="9080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1" u="none" strike="noStrike" kern="0" cap="none" spc="-20" normalizeH="0" baseline="0" noProof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Arial"/>
                <a:cs typeface="Arial"/>
              </a:rPr>
              <a:t>More</a:t>
            </a:r>
            <a:r>
              <a:rPr kumimoji="0" sz="1600" b="1" i="1" u="none" strike="noStrike" kern="0" cap="none" spc="-85" normalizeH="0" baseline="0" noProof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1" i="1" u="none" strike="noStrike" kern="0" cap="none" spc="-20" normalizeH="0" baseline="0" noProof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Arial"/>
                <a:cs typeface="Arial"/>
              </a:rPr>
              <a:t>Info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5720" y="5471667"/>
            <a:ext cx="10318750" cy="55626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For</a:t>
            </a:r>
            <a:r>
              <a:rPr kumimoji="0" sz="1600" b="0" i="0" u="none" strike="noStrike" kern="0" cap="none" spc="-75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those</a:t>
            </a:r>
            <a:r>
              <a:rPr kumimoji="0" sz="1600" b="0" i="0" u="none" strike="noStrike" kern="0" cap="none" spc="-7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seeking</a:t>
            </a:r>
            <a:r>
              <a:rPr kumimoji="0" sz="1600" b="0" i="0" u="none" strike="noStrike" kern="0" cap="none" spc="-75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more</a:t>
            </a:r>
            <a:r>
              <a:rPr kumimoji="0" sz="1600" b="0" i="0" u="none" strike="noStrike" kern="0" cap="none" spc="-75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information,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check</a:t>
            </a:r>
            <a:r>
              <a:rPr kumimoji="0" sz="1600" b="0" i="0" u="none" strike="noStrike" kern="0" cap="none" spc="-7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out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the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1" i="0" u="none" strike="noStrike" kern="0" cap="none" spc="-3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Shipper</a:t>
            </a:r>
            <a:r>
              <a:rPr kumimoji="0" sz="1600" b="1" i="0" u="none" strike="noStrike" kern="0" cap="none" spc="-7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1" i="0" u="none" strike="noStrike" kern="0" cap="none" spc="-3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Campaign</a:t>
            </a:r>
            <a:r>
              <a:rPr kumimoji="0" sz="1600" b="1" i="0" u="none" strike="noStrike" kern="0" cap="none" spc="-7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Portal</a:t>
            </a:r>
            <a:r>
              <a:rPr kumimoji="0" sz="1600" b="1" i="0" u="none" strike="noStrike" kern="0" cap="none" spc="-65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(SCP)</a:t>
            </a:r>
            <a:r>
              <a:rPr kumimoji="0" sz="1600" b="1" i="0" u="none" strike="noStrike" kern="0" cap="none" spc="-6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Guide</a:t>
            </a:r>
            <a:r>
              <a:rPr kumimoji="0" sz="1600" b="1" i="0" u="none" strike="noStrike" kern="0" cap="none" spc="-7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on</a:t>
            </a:r>
            <a:r>
              <a:rPr kumimoji="0" sz="1600" b="0" i="0" u="none" strike="noStrike" kern="0" cap="none" spc="-7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the</a:t>
            </a:r>
            <a:r>
              <a:rPr kumimoji="0" sz="1600" b="0" i="0" u="none" strike="noStrike" kern="0" cap="none" spc="-75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Informed</a:t>
            </a:r>
            <a:r>
              <a:rPr kumimoji="0" sz="1600" b="0" i="0" u="none" strike="noStrike" kern="0" cap="none" spc="-7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Delivery</a:t>
            </a:r>
            <a:r>
              <a:rPr kumimoji="0" lang="en-US" sz="1600" b="0" i="0" u="none" strike="noStrike" kern="0" cap="none" spc="-40" normalizeH="0" baseline="3000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®</a:t>
            </a:r>
            <a:endParaRPr kumimoji="0" lang="en-US" sz="1600" b="0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for</a:t>
            </a:r>
            <a:r>
              <a:rPr kumimoji="0" sz="1600" b="0" i="0" u="none" strike="noStrike" kern="0" cap="none" spc="15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Business</a:t>
            </a:r>
            <a:r>
              <a:rPr kumimoji="0" sz="1600" b="0" i="0" u="none" strike="noStrike" kern="0" cap="none" spc="25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Mailers</a:t>
            </a:r>
            <a:r>
              <a:rPr kumimoji="0" sz="1600" b="0" i="0" u="none" strike="noStrike" kern="0" cap="none" spc="25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website:</a:t>
            </a:r>
            <a:r>
              <a:rPr kumimoji="0" sz="1600" b="0" i="0" u="none" strike="noStrike" kern="0" cap="none" spc="35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sz="1600" b="1" u="sng" kern="0" spc="-10" dirty="0">
                <a:solidFill>
                  <a:srgbClr val="00B0F0"/>
                </a:solidFill>
                <a:uFill>
                  <a:solidFill>
                    <a:srgbClr val="00B0F0"/>
                  </a:solidFill>
                </a:uFill>
                <a:latin typeface="Arial"/>
                <a:cs typeface="Arial"/>
              </a:rPr>
              <a:t>https://</a:t>
            </a:r>
            <a:r>
              <a:rPr lang="en-US" sz="1600" b="1" u="sng" kern="0" spc="-10" dirty="0">
                <a:solidFill>
                  <a:srgbClr val="00B0F0"/>
                </a:solidFill>
                <a:uFill>
                  <a:solidFill>
                    <a:srgbClr val="00B0F0"/>
                  </a:solidFill>
                </a:uFill>
                <a:latin typeface="Arial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www.usps.com/business/informed-delivery.htm</a:t>
            </a:r>
            <a:endParaRPr sz="1600" b="1" u="sng" kern="0" spc="-10" dirty="0">
              <a:solidFill>
                <a:srgbClr val="00B0F0"/>
              </a:solidFill>
              <a:uFill>
                <a:solidFill>
                  <a:srgbClr val="00B0F0"/>
                </a:solidFill>
              </a:uFill>
              <a:latin typeface="Arial"/>
              <a:cs typeface="Arial"/>
            </a:endParaRPr>
          </a:p>
        </p:txBody>
      </p:sp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49123" y="5029234"/>
            <a:ext cx="0" cy="36576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0"/>
                </a:moveTo>
                <a:lnTo>
                  <a:pt x="1" y="365760"/>
                </a:lnTo>
              </a:path>
            </a:pathLst>
          </a:custGeom>
          <a:ln w="38100">
            <a:solidFill>
              <a:srgbClr val="E7E7E7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F3EC0AD1-C9CF-BDF9-8525-D6D2EED08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50594" y="136526"/>
            <a:ext cx="3752107" cy="24500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3852" rtl="0" eaLnBrk="1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US" sz="1000" b="0" kern="0" cap="all" spc="1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3852" rtl="0" eaLnBrk="1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799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3852" rtl="0" eaLnBrk="1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3852" rtl="0" eaLnBrk="1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39641" indent="-223771" algn="l" defTabSz="913852" rtl="0" eaLnBrk="1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3092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017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943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86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852" rtl="0" eaLnBrk="1" fontAlgn="auto" latinLnBrk="0" hangingPunct="1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0" cap="all" spc="10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Package campaigns</a:t>
            </a:r>
          </a:p>
        </p:txBody>
      </p:sp>
      <p:sp>
        <p:nv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49123" y="5616371"/>
            <a:ext cx="0" cy="36576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0"/>
                </a:moveTo>
                <a:lnTo>
                  <a:pt x="1" y="365760"/>
                </a:lnTo>
              </a:path>
            </a:pathLst>
          </a:custGeom>
          <a:ln w="38100">
            <a:solidFill>
              <a:srgbClr val="E7E7E7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0363" y="6201295"/>
            <a:ext cx="11451590" cy="0"/>
          </a:xfrm>
          <a:custGeom>
            <a:avLst/>
            <a:gdLst/>
            <a:ahLst/>
            <a:cxnLst/>
            <a:rect l="l" t="t" r="r" b="b"/>
            <a:pathLst>
              <a:path w="11451590">
                <a:moveTo>
                  <a:pt x="0" y="0"/>
                </a:moveTo>
                <a:lnTo>
                  <a:pt x="11451270" y="1"/>
                </a:lnTo>
              </a:path>
              <a:path w="11451590">
                <a:moveTo>
                  <a:pt x="0" y="0"/>
                </a:moveTo>
                <a:lnTo>
                  <a:pt x="11451270" y="1"/>
                </a:lnTo>
              </a:path>
            </a:pathLst>
          </a:custGeom>
          <a:ln w="12700">
            <a:solidFill>
              <a:srgbClr val="DA281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bject 25">
            <a:extLst>
              <a:ext uri="{FF2B5EF4-FFF2-40B4-BE49-F238E27FC236}">
                <a16:creationId xmlns:a16="http://schemas.microsoft.com/office/drawing/2014/main" id="{9406323A-539F-59E7-9658-3C4B78B7D397}"/>
              </a:ext>
            </a:extLst>
          </p:cNvPr>
          <p:cNvSpPr txBox="1"/>
          <p:nvPr/>
        </p:nvSpPr>
        <p:spPr>
          <a:xfrm>
            <a:off x="450212" y="4465871"/>
            <a:ext cx="350914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-10" normalizeH="0" baseline="3000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cs typeface="Arial"/>
              </a:rPr>
              <a:t>1</a:t>
            </a:r>
            <a:r>
              <a:rPr lang="en-US" sz="900" kern="0" dirty="0">
                <a:solidFill>
                  <a:srgbClr val="4D4D4D"/>
                </a:solidFill>
                <a:latin typeface="Arial" panose="020B0604020202020204"/>
                <a:cs typeface="Arial" panose="020B0604020202020204" pitchFamily="34" charset="0"/>
              </a:rPr>
              <a:t>Internal data from January 1, 2025 – December 31, 2025</a:t>
            </a:r>
          </a:p>
        </p:txBody>
      </p:sp>
      <p:sp>
        <p:nvSpPr>
          <p:cNvPr id="12" name="object 62">
            <a:extLst>
              <a:ext uri="{FF2B5EF4-FFF2-40B4-BE49-F238E27FC236}">
                <a16:creationId xmlns:a16="http://schemas.microsoft.com/office/drawing/2014/main" id="{345D41FB-5173-9B2F-E84E-CEDFA0A2789A}"/>
              </a:ext>
            </a:extLst>
          </p:cNvPr>
          <p:cNvSpPr txBox="1">
            <a:spLocks/>
          </p:cNvSpPr>
          <p:nvPr/>
        </p:nvSpPr>
        <p:spPr>
          <a:xfrm>
            <a:off x="843537" y="6457803"/>
            <a:ext cx="4115872" cy="162224"/>
          </a:xfrm>
          <a:prstGeom prst="rect">
            <a:avLst/>
          </a:prstGeom>
        </p:spPr>
        <p:txBody>
          <a:bodyPr vert="horz" wrap="square" lIns="0" tIns="635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96" lvl="0" defTabSz="914126">
              <a:spcBef>
                <a:spcPts val="5"/>
              </a:spcBef>
              <a:defRPr/>
            </a:pPr>
            <a:r>
              <a:rPr lang="en-US" sz="1050" kern="0">
                <a:solidFill>
                  <a:srgbClr val="4D4D4D"/>
                </a:solidFill>
                <a:latin typeface="Arial" panose="020B0604020202020204"/>
              </a:rPr>
              <a:t>©</a:t>
            </a:r>
            <a:r>
              <a:rPr lang="en-US" sz="1050" kern="0" spc="-204">
                <a:solidFill>
                  <a:srgbClr val="4D4D4D"/>
                </a:solidFill>
                <a:latin typeface="Arial" panose="020B0604020202020204"/>
              </a:rPr>
              <a:t> </a:t>
            </a:r>
            <a:r>
              <a:rPr lang="en-US" sz="1050" kern="0" spc="70">
                <a:solidFill>
                  <a:srgbClr val="4D4D4D"/>
                </a:solidFill>
                <a:latin typeface="Arial" panose="020B0604020202020204"/>
              </a:rPr>
              <a:t>2026</a:t>
            </a:r>
            <a:r>
              <a:rPr lang="en-US" sz="1050" kern="0" spc="215">
                <a:solidFill>
                  <a:srgbClr val="4D4D4D"/>
                </a:solidFill>
                <a:latin typeface="Arial" panose="020B0604020202020204"/>
              </a:rPr>
              <a:t> </a:t>
            </a:r>
            <a:r>
              <a:rPr lang="en-US" sz="1050" kern="0" spc="75">
                <a:solidFill>
                  <a:srgbClr val="4D4D4D"/>
                </a:solidFill>
                <a:latin typeface="Arial" panose="020B0604020202020204"/>
              </a:rPr>
              <a:t>UNITED</a:t>
            </a:r>
            <a:r>
              <a:rPr lang="en-US" sz="1050" kern="0" spc="204">
                <a:solidFill>
                  <a:srgbClr val="4D4D4D"/>
                </a:solidFill>
                <a:latin typeface="Arial" panose="020B0604020202020204"/>
              </a:rPr>
              <a:t> </a:t>
            </a:r>
            <a:r>
              <a:rPr lang="en-US" sz="1050" kern="0" spc="75">
                <a:solidFill>
                  <a:srgbClr val="4D4D4D"/>
                </a:solidFill>
                <a:latin typeface="Arial" panose="020B0604020202020204"/>
              </a:rPr>
              <a:t>STATES</a:t>
            </a:r>
            <a:r>
              <a:rPr lang="en-US" sz="1050" kern="0" spc="175">
                <a:solidFill>
                  <a:srgbClr val="4D4D4D"/>
                </a:solidFill>
                <a:latin typeface="Arial" panose="020B0604020202020204"/>
              </a:rPr>
              <a:t> </a:t>
            </a:r>
            <a:r>
              <a:rPr lang="en-US" sz="1050" kern="0" spc="75">
                <a:solidFill>
                  <a:srgbClr val="4D4D4D"/>
                </a:solidFill>
                <a:latin typeface="Arial" panose="020B0604020202020204"/>
              </a:rPr>
              <a:t>POSTAL</a:t>
            </a:r>
            <a:r>
              <a:rPr lang="en-US" sz="1050" kern="0" spc="190">
                <a:solidFill>
                  <a:srgbClr val="4D4D4D"/>
                </a:solidFill>
                <a:latin typeface="Arial" panose="020B0604020202020204"/>
              </a:rPr>
              <a:t> </a:t>
            </a:r>
            <a:r>
              <a:rPr lang="en-US" sz="1050" kern="0" spc="70">
                <a:solidFill>
                  <a:srgbClr val="4D4D4D"/>
                </a:solidFill>
                <a:latin typeface="Arial" panose="020B0604020202020204"/>
              </a:rPr>
              <a:t>SERVICE</a:t>
            </a:r>
          </a:p>
        </p:txBody>
      </p:sp>
      <p:sp>
        <p:nvSpPr>
          <p:cNvPr id="15" name="object 61">
            <a:extLst>
              <a:ext uri="{FF2B5EF4-FFF2-40B4-BE49-F238E27FC236}">
                <a16:creationId xmlns:a16="http://schemas.microsoft.com/office/drawing/2014/main" id="{7CE52747-13CB-8065-F56D-6460F2E80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71474" y="6356353"/>
            <a:ext cx="2742326" cy="365125"/>
          </a:xfrm>
          <a:prstGeom prst="rect">
            <a:avLst/>
          </a:prstGeom>
        </p:spPr>
        <p:txBody>
          <a:bodyPr vert="horz" wrap="square" lIns="0" tIns="635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89" defTabSz="914126">
              <a:spcBef>
                <a:spcPts val="5"/>
              </a:spcBef>
              <a:defRPr/>
            </a:pPr>
            <a:fld id="{81D60167-4931-47E6-BA6A-407CBD079E47}" type="slidenum">
              <a:rPr lang="en-US" sz="1050" kern="0" spc="-25" smtClean="0">
                <a:solidFill>
                  <a:srgbClr val="4D4D4D"/>
                </a:solidFill>
                <a:latin typeface="Arial" panose="020B0604020202020204"/>
              </a:rPr>
              <a:pPr marL="38089" defTabSz="914126">
                <a:spcBef>
                  <a:spcPts val="5"/>
                </a:spcBef>
                <a:defRPr/>
              </a:pPr>
              <a:t>20</a:t>
            </a:fld>
            <a:endParaRPr lang="en-US" sz="1050" kern="0" spc="-25">
              <a:solidFill>
                <a:srgbClr val="4D4D4D"/>
              </a:solidFill>
              <a:latin typeface="Arial" panose="020B0604020202020204"/>
            </a:endParaRPr>
          </a:p>
        </p:txBody>
      </p:sp>
      <p:pic>
        <p:nvPicPr>
          <p:cNvPr id="22" name="Graphic 21" descr="Box outline">
            <a:extLst>
              <a:ext uri="{FF2B5EF4-FFF2-40B4-BE49-F238E27FC236}">
                <a16:creationId xmlns:a16="http://schemas.microsoft.com/office/drawing/2014/main" id="{279FBBC0-0DC9-235E-520D-508AE74D44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18330" y="1982127"/>
            <a:ext cx="914400" cy="914400"/>
          </a:xfrm>
          <a:prstGeom prst="rect">
            <a:avLst/>
          </a:prstGeom>
        </p:spPr>
      </p:pic>
      <p:pic>
        <p:nvPicPr>
          <p:cNvPr id="25" name="Graphic 24" descr="Double Tap Gesture outline">
            <a:extLst>
              <a:ext uri="{FF2B5EF4-FFF2-40B4-BE49-F238E27FC236}">
                <a16:creationId xmlns:a16="http://schemas.microsoft.com/office/drawing/2014/main" id="{97009D0C-2E6D-D114-CF97-AE6069CB88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10788" y="2108180"/>
            <a:ext cx="800121" cy="80012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1B78B-9F1D-208B-2DCE-7A508E878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927" y="630475"/>
            <a:ext cx="11449050" cy="535531"/>
          </a:xfrm>
        </p:spPr>
        <p:txBody>
          <a:bodyPr lIns="91440"/>
          <a:lstStyle/>
          <a:p>
            <a:r>
              <a:rPr lang="en-US" dirty="0"/>
              <a:t>EXECUTIVE SUMMARY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DFEAEC-99EB-8295-3C0F-5A234A9321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7927" y="1196792"/>
            <a:ext cx="11446068" cy="624145"/>
          </a:xfrm>
        </p:spPr>
        <p:txBody>
          <a:bodyPr lIns="91440"/>
          <a:lstStyle/>
          <a:p>
            <a:pPr marL="38100" marR="46990" lvl="0" indent="0" defTabSz="914400" eaLnBrk="1" fontAlgn="auto" latinLnBrk="0" hangingPunct="1">
              <a:lnSpc>
                <a:spcPct val="96300"/>
              </a:lnSpc>
              <a:spcBef>
                <a:spcPts val="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latin typeface="Arial"/>
                <a:cs typeface="Arial"/>
              </a:rPr>
              <a:t>The Informed Delivery</a:t>
            </a:r>
            <a:r>
              <a:rPr lang="en-US" sz="1800" baseline="30000">
                <a:latin typeface="Arial"/>
                <a:cs typeface="Arial"/>
              </a:rPr>
              <a:t>®</a:t>
            </a:r>
            <a:r>
              <a:rPr lang="en-US" sz="1800">
                <a:latin typeface="Arial"/>
                <a:cs typeface="Arial"/>
              </a:rPr>
              <a:t> feature continues to provide value for brands by offering an additional touchpoint to re-engage customers, expand reach, and boost engagement.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E7B8589-C9FF-09C1-7215-79008FC8EC83}"/>
              </a:ext>
            </a:extLst>
          </p:cNvPr>
          <p:cNvGrpSpPr/>
          <p:nvPr/>
        </p:nvGrpSpPr>
        <p:grpSpPr>
          <a:xfrm>
            <a:off x="802454" y="2473928"/>
            <a:ext cx="2227719" cy="2978317"/>
            <a:chOff x="802454" y="2473928"/>
            <a:chExt cx="2227719" cy="2978317"/>
          </a:xfrm>
        </p:grpSpPr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D515130E-4CA0-C98A-1425-BE504976FA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3328" y="2473928"/>
              <a:ext cx="818412" cy="820907"/>
            </a:xfrm>
            <a:prstGeom prst="ellipse">
              <a:avLst/>
            </a:prstGeom>
            <a:solidFill>
              <a:srgbClr val="4F81BD">
                <a:lumMod val="40000"/>
                <a:lumOff val="60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FA55717-634F-57BA-7922-3E1086F53371}"/>
                </a:ext>
              </a:extLst>
            </p:cNvPr>
            <p:cNvCxnSpPr/>
            <p:nvPr/>
          </p:nvCxnSpPr>
          <p:spPr>
            <a:xfrm>
              <a:off x="1004657" y="3286573"/>
              <a:ext cx="1803991" cy="0"/>
            </a:xfrm>
            <a:prstGeom prst="line">
              <a:avLst/>
            </a:prstGeom>
            <a:noFill/>
            <a:ln w="57150" cap="flat" cmpd="sng" algn="ctr">
              <a:solidFill>
                <a:srgbClr val="004B87"/>
              </a:solidFill>
              <a:prstDash val="solid"/>
            </a:ln>
            <a:effectLst/>
          </p:spPr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3696B6F-B2B4-6A4F-ED6F-A335F40D0ABC}"/>
                </a:ext>
              </a:extLst>
            </p:cNvPr>
            <p:cNvSpPr/>
            <p:nvPr/>
          </p:nvSpPr>
          <p:spPr>
            <a:xfrm>
              <a:off x="802454" y="3410930"/>
              <a:ext cx="2227719" cy="7266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14300" lvl="1" eaLnBrk="0" fontAlgn="base" hangingPunct="0">
                <a:lnSpc>
                  <a:spcPct val="120000"/>
                </a:lnSpc>
                <a:spcAft>
                  <a:spcPts val="1000"/>
                </a:spcAft>
                <a:buSzPct val="75000"/>
                <a:defRPr/>
              </a:pPr>
              <a:r>
                <a:rPr lang="en-US" b="1">
                  <a:solidFill>
                    <a:schemeClr val="tx2"/>
                  </a:solidFill>
                  <a:ea typeface="Open Sans" charset="0"/>
                  <a:cs typeface="Arial" panose="020B0604020202020204" pitchFamily="34" charset="0"/>
                </a:rPr>
                <a:t>CONTINUED GROWTH</a:t>
              </a:r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D9D06E5F-2B75-6803-049B-C1D6A49013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3328" y="2473928"/>
              <a:ext cx="818412" cy="820907"/>
            </a:xfrm>
            <a:custGeom>
              <a:avLst/>
              <a:gdLst>
                <a:gd name="T0" fmla="*/ 312 w 657"/>
                <a:gd name="T1" fmla="*/ 656 h 658"/>
                <a:gd name="T2" fmla="*/ 262 w 657"/>
                <a:gd name="T3" fmla="*/ 651 h 658"/>
                <a:gd name="T4" fmla="*/ 200 w 657"/>
                <a:gd name="T5" fmla="*/ 631 h 658"/>
                <a:gd name="T6" fmla="*/ 120 w 657"/>
                <a:gd name="T7" fmla="*/ 582 h 658"/>
                <a:gd name="T8" fmla="*/ 57 w 657"/>
                <a:gd name="T9" fmla="*/ 513 h 658"/>
                <a:gd name="T10" fmla="*/ 15 w 657"/>
                <a:gd name="T11" fmla="*/ 427 h 658"/>
                <a:gd name="T12" fmla="*/ 4 w 657"/>
                <a:gd name="T13" fmla="*/ 378 h 658"/>
                <a:gd name="T14" fmla="*/ 0 w 657"/>
                <a:gd name="T15" fmla="*/ 329 h 658"/>
                <a:gd name="T16" fmla="*/ 2 w 657"/>
                <a:gd name="T17" fmla="*/ 295 h 658"/>
                <a:gd name="T18" fmla="*/ 10 w 657"/>
                <a:gd name="T19" fmla="*/ 247 h 658"/>
                <a:gd name="T20" fmla="*/ 39 w 657"/>
                <a:gd name="T21" fmla="*/ 172 h 658"/>
                <a:gd name="T22" fmla="*/ 97 w 657"/>
                <a:gd name="T23" fmla="*/ 96 h 658"/>
                <a:gd name="T24" fmla="*/ 172 w 657"/>
                <a:gd name="T25" fmla="*/ 40 h 658"/>
                <a:gd name="T26" fmla="*/ 246 w 657"/>
                <a:gd name="T27" fmla="*/ 10 h 658"/>
                <a:gd name="T28" fmla="*/ 296 w 657"/>
                <a:gd name="T29" fmla="*/ 1 h 658"/>
                <a:gd name="T30" fmla="*/ 328 w 657"/>
                <a:gd name="T31" fmla="*/ 0 h 658"/>
                <a:gd name="T32" fmla="*/ 379 w 657"/>
                <a:gd name="T33" fmla="*/ 4 h 658"/>
                <a:gd name="T34" fmla="*/ 426 w 657"/>
                <a:gd name="T35" fmla="*/ 14 h 658"/>
                <a:gd name="T36" fmla="*/ 512 w 657"/>
                <a:gd name="T37" fmla="*/ 56 h 658"/>
                <a:gd name="T38" fmla="*/ 582 w 657"/>
                <a:gd name="T39" fmla="*/ 119 h 658"/>
                <a:gd name="T40" fmla="*/ 631 w 657"/>
                <a:gd name="T41" fmla="*/ 201 h 658"/>
                <a:gd name="T42" fmla="*/ 650 w 657"/>
                <a:gd name="T43" fmla="*/ 263 h 658"/>
                <a:gd name="T44" fmla="*/ 657 w 657"/>
                <a:gd name="T45" fmla="*/ 311 h 658"/>
                <a:gd name="T46" fmla="*/ 657 w 657"/>
                <a:gd name="T47" fmla="*/ 346 h 658"/>
                <a:gd name="T48" fmla="*/ 650 w 657"/>
                <a:gd name="T49" fmla="*/ 394 h 658"/>
                <a:gd name="T50" fmla="*/ 631 w 657"/>
                <a:gd name="T51" fmla="*/ 456 h 658"/>
                <a:gd name="T52" fmla="*/ 582 w 657"/>
                <a:gd name="T53" fmla="*/ 538 h 658"/>
                <a:gd name="T54" fmla="*/ 512 w 657"/>
                <a:gd name="T55" fmla="*/ 601 h 658"/>
                <a:gd name="T56" fmla="*/ 426 w 657"/>
                <a:gd name="T57" fmla="*/ 643 h 658"/>
                <a:gd name="T58" fmla="*/ 379 w 657"/>
                <a:gd name="T59" fmla="*/ 654 h 658"/>
                <a:gd name="T60" fmla="*/ 328 w 657"/>
                <a:gd name="T61" fmla="*/ 658 h 658"/>
                <a:gd name="T62" fmla="*/ 328 w 657"/>
                <a:gd name="T63" fmla="*/ 37 h 658"/>
                <a:gd name="T64" fmla="*/ 242 w 657"/>
                <a:gd name="T65" fmla="*/ 51 h 658"/>
                <a:gd name="T66" fmla="*/ 166 w 657"/>
                <a:gd name="T67" fmla="*/ 87 h 658"/>
                <a:gd name="T68" fmla="*/ 104 w 657"/>
                <a:gd name="T69" fmla="*/ 143 h 658"/>
                <a:gd name="T70" fmla="*/ 61 w 657"/>
                <a:gd name="T71" fmla="*/ 216 h 658"/>
                <a:gd name="T72" fmla="*/ 39 w 657"/>
                <a:gd name="T73" fmla="*/ 299 h 658"/>
                <a:gd name="T74" fmla="*/ 39 w 657"/>
                <a:gd name="T75" fmla="*/ 358 h 658"/>
                <a:gd name="T76" fmla="*/ 61 w 657"/>
                <a:gd name="T77" fmla="*/ 441 h 658"/>
                <a:gd name="T78" fmla="*/ 104 w 657"/>
                <a:gd name="T79" fmla="*/ 514 h 658"/>
                <a:gd name="T80" fmla="*/ 166 w 657"/>
                <a:gd name="T81" fmla="*/ 570 h 658"/>
                <a:gd name="T82" fmla="*/ 242 w 657"/>
                <a:gd name="T83" fmla="*/ 607 h 658"/>
                <a:gd name="T84" fmla="*/ 328 w 657"/>
                <a:gd name="T85" fmla="*/ 620 h 658"/>
                <a:gd name="T86" fmla="*/ 387 w 657"/>
                <a:gd name="T87" fmla="*/ 613 h 658"/>
                <a:gd name="T88" fmla="*/ 468 w 657"/>
                <a:gd name="T89" fmla="*/ 585 h 658"/>
                <a:gd name="T90" fmla="*/ 535 w 657"/>
                <a:gd name="T91" fmla="*/ 534 h 658"/>
                <a:gd name="T92" fmla="*/ 584 w 657"/>
                <a:gd name="T93" fmla="*/ 467 h 658"/>
                <a:gd name="T94" fmla="*/ 614 w 657"/>
                <a:gd name="T95" fmla="*/ 388 h 658"/>
                <a:gd name="T96" fmla="*/ 619 w 657"/>
                <a:gd name="T97" fmla="*/ 329 h 658"/>
                <a:gd name="T98" fmla="*/ 606 w 657"/>
                <a:gd name="T99" fmla="*/ 243 h 658"/>
                <a:gd name="T100" fmla="*/ 570 w 657"/>
                <a:gd name="T101" fmla="*/ 166 h 658"/>
                <a:gd name="T102" fmla="*/ 513 w 657"/>
                <a:gd name="T103" fmla="*/ 104 h 658"/>
                <a:gd name="T104" fmla="*/ 442 w 657"/>
                <a:gd name="T105" fmla="*/ 60 h 658"/>
                <a:gd name="T106" fmla="*/ 359 w 657"/>
                <a:gd name="T107" fmla="*/ 39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57" h="658">
                  <a:moveTo>
                    <a:pt x="328" y="658"/>
                  </a:moveTo>
                  <a:lnTo>
                    <a:pt x="328" y="658"/>
                  </a:lnTo>
                  <a:lnTo>
                    <a:pt x="312" y="656"/>
                  </a:lnTo>
                  <a:lnTo>
                    <a:pt x="296" y="655"/>
                  </a:lnTo>
                  <a:lnTo>
                    <a:pt x="278" y="654"/>
                  </a:lnTo>
                  <a:lnTo>
                    <a:pt x="262" y="651"/>
                  </a:lnTo>
                  <a:lnTo>
                    <a:pt x="246" y="647"/>
                  </a:lnTo>
                  <a:lnTo>
                    <a:pt x="231" y="643"/>
                  </a:lnTo>
                  <a:lnTo>
                    <a:pt x="200" y="631"/>
                  </a:lnTo>
                  <a:lnTo>
                    <a:pt x="172" y="617"/>
                  </a:lnTo>
                  <a:lnTo>
                    <a:pt x="145" y="601"/>
                  </a:lnTo>
                  <a:lnTo>
                    <a:pt x="120" y="582"/>
                  </a:lnTo>
                  <a:lnTo>
                    <a:pt x="97" y="561"/>
                  </a:lnTo>
                  <a:lnTo>
                    <a:pt x="76" y="538"/>
                  </a:lnTo>
                  <a:lnTo>
                    <a:pt x="57" y="513"/>
                  </a:lnTo>
                  <a:lnTo>
                    <a:pt x="39" y="486"/>
                  </a:lnTo>
                  <a:lnTo>
                    <a:pt x="26" y="456"/>
                  </a:lnTo>
                  <a:lnTo>
                    <a:pt x="15" y="427"/>
                  </a:lnTo>
                  <a:lnTo>
                    <a:pt x="10" y="411"/>
                  </a:lnTo>
                  <a:lnTo>
                    <a:pt x="7" y="394"/>
                  </a:lnTo>
                  <a:lnTo>
                    <a:pt x="4" y="378"/>
                  </a:lnTo>
                  <a:lnTo>
                    <a:pt x="2" y="362"/>
                  </a:lnTo>
                  <a:lnTo>
                    <a:pt x="0" y="346"/>
                  </a:lnTo>
                  <a:lnTo>
                    <a:pt x="0" y="329"/>
                  </a:lnTo>
                  <a:lnTo>
                    <a:pt x="0" y="329"/>
                  </a:lnTo>
                  <a:lnTo>
                    <a:pt x="0" y="311"/>
                  </a:lnTo>
                  <a:lnTo>
                    <a:pt x="2" y="295"/>
                  </a:lnTo>
                  <a:lnTo>
                    <a:pt x="4" y="279"/>
                  </a:lnTo>
                  <a:lnTo>
                    <a:pt x="7" y="263"/>
                  </a:lnTo>
                  <a:lnTo>
                    <a:pt x="10" y="247"/>
                  </a:lnTo>
                  <a:lnTo>
                    <a:pt x="15" y="231"/>
                  </a:lnTo>
                  <a:lnTo>
                    <a:pt x="26" y="201"/>
                  </a:lnTo>
                  <a:lnTo>
                    <a:pt x="39" y="172"/>
                  </a:lnTo>
                  <a:lnTo>
                    <a:pt x="57" y="145"/>
                  </a:lnTo>
                  <a:lnTo>
                    <a:pt x="76" y="119"/>
                  </a:lnTo>
                  <a:lnTo>
                    <a:pt x="97" y="96"/>
                  </a:lnTo>
                  <a:lnTo>
                    <a:pt x="120" y="75"/>
                  </a:lnTo>
                  <a:lnTo>
                    <a:pt x="145" y="56"/>
                  </a:lnTo>
                  <a:lnTo>
                    <a:pt x="172" y="40"/>
                  </a:lnTo>
                  <a:lnTo>
                    <a:pt x="200" y="25"/>
                  </a:lnTo>
                  <a:lnTo>
                    <a:pt x="231" y="14"/>
                  </a:lnTo>
                  <a:lnTo>
                    <a:pt x="246" y="10"/>
                  </a:lnTo>
                  <a:lnTo>
                    <a:pt x="262" y="6"/>
                  </a:lnTo>
                  <a:lnTo>
                    <a:pt x="278" y="4"/>
                  </a:lnTo>
                  <a:lnTo>
                    <a:pt x="296" y="1"/>
                  </a:lnTo>
                  <a:lnTo>
                    <a:pt x="312" y="1"/>
                  </a:lnTo>
                  <a:lnTo>
                    <a:pt x="328" y="0"/>
                  </a:lnTo>
                  <a:lnTo>
                    <a:pt x="328" y="0"/>
                  </a:lnTo>
                  <a:lnTo>
                    <a:pt x="345" y="1"/>
                  </a:lnTo>
                  <a:lnTo>
                    <a:pt x="362" y="1"/>
                  </a:lnTo>
                  <a:lnTo>
                    <a:pt x="379" y="4"/>
                  </a:lnTo>
                  <a:lnTo>
                    <a:pt x="395" y="6"/>
                  </a:lnTo>
                  <a:lnTo>
                    <a:pt x="411" y="10"/>
                  </a:lnTo>
                  <a:lnTo>
                    <a:pt x="426" y="14"/>
                  </a:lnTo>
                  <a:lnTo>
                    <a:pt x="457" y="25"/>
                  </a:lnTo>
                  <a:lnTo>
                    <a:pt x="485" y="40"/>
                  </a:lnTo>
                  <a:lnTo>
                    <a:pt x="512" y="56"/>
                  </a:lnTo>
                  <a:lnTo>
                    <a:pt x="537" y="75"/>
                  </a:lnTo>
                  <a:lnTo>
                    <a:pt x="560" y="96"/>
                  </a:lnTo>
                  <a:lnTo>
                    <a:pt x="582" y="119"/>
                  </a:lnTo>
                  <a:lnTo>
                    <a:pt x="601" y="145"/>
                  </a:lnTo>
                  <a:lnTo>
                    <a:pt x="618" y="172"/>
                  </a:lnTo>
                  <a:lnTo>
                    <a:pt x="631" y="201"/>
                  </a:lnTo>
                  <a:lnTo>
                    <a:pt x="642" y="231"/>
                  </a:lnTo>
                  <a:lnTo>
                    <a:pt x="648" y="247"/>
                  </a:lnTo>
                  <a:lnTo>
                    <a:pt x="650" y="263"/>
                  </a:lnTo>
                  <a:lnTo>
                    <a:pt x="653" y="279"/>
                  </a:lnTo>
                  <a:lnTo>
                    <a:pt x="656" y="295"/>
                  </a:lnTo>
                  <a:lnTo>
                    <a:pt x="657" y="311"/>
                  </a:lnTo>
                  <a:lnTo>
                    <a:pt x="657" y="329"/>
                  </a:lnTo>
                  <a:lnTo>
                    <a:pt x="657" y="329"/>
                  </a:lnTo>
                  <a:lnTo>
                    <a:pt x="657" y="346"/>
                  </a:lnTo>
                  <a:lnTo>
                    <a:pt x="656" y="362"/>
                  </a:lnTo>
                  <a:lnTo>
                    <a:pt x="653" y="378"/>
                  </a:lnTo>
                  <a:lnTo>
                    <a:pt x="650" y="394"/>
                  </a:lnTo>
                  <a:lnTo>
                    <a:pt x="648" y="411"/>
                  </a:lnTo>
                  <a:lnTo>
                    <a:pt x="642" y="427"/>
                  </a:lnTo>
                  <a:lnTo>
                    <a:pt x="631" y="456"/>
                  </a:lnTo>
                  <a:lnTo>
                    <a:pt x="618" y="486"/>
                  </a:lnTo>
                  <a:lnTo>
                    <a:pt x="601" y="513"/>
                  </a:lnTo>
                  <a:lnTo>
                    <a:pt x="582" y="538"/>
                  </a:lnTo>
                  <a:lnTo>
                    <a:pt x="560" y="561"/>
                  </a:lnTo>
                  <a:lnTo>
                    <a:pt x="537" y="582"/>
                  </a:lnTo>
                  <a:lnTo>
                    <a:pt x="512" y="601"/>
                  </a:lnTo>
                  <a:lnTo>
                    <a:pt x="485" y="617"/>
                  </a:lnTo>
                  <a:lnTo>
                    <a:pt x="457" y="631"/>
                  </a:lnTo>
                  <a:lnTo>
                    <a:pt x="426" y="643"/>
                  </a:lnTo>
                  <a:lnTo>
                    <a:pt x="411" y="647"/>
                  </a:lnTo>
                  <a:lnTo>
                    <a:pt x="395" y="651"/>
                  </a:lnTo>
                  <a:lnTo>
                    <a:pt x="379" y="654"/>
                  </a:lnTo>
                  <a:lnTo>
                    <a:pt x="362" y="655"/>
                  </a:lnTo>
                  <a:lnTo>
                    <a:pt x="345" y="656"/>
                  </a:lnTo>
                  <a:lnTo>
                    <a:pt x="328" y="658"/>
                  </a:lnTo>
                  <a:lnTo>
                    <a:pt x="328" y="658"/>
                  </a:lnTo>
                  <a:close/>
                  <a:moveTo>
                    <a:pt x="328" y="37"/>
                  </a:moveTo>
                  <a:lnTo>
                    <a:pt x="328" y="37"/>
                  </a:lnTo>
                  <a:lnTo>
                    <a:pt x="298" y="39"/>
                  </a:lnTo>
                  <a:lnTo>
                    <a:pt x="270" y="44"/>
                  </a:lnTo>
                  <a:lnTo>
                    <a:pt x="242" y="51"/>
                  </a:lnTo>
                  <a:lnTo>
                    <a:pt x="215" y="60"/>
                  </a:lnTo>
                  <a:lnTo>
                    <a:pt x="190" y="72"/>
                  </a:lnTo>
                  <a:lnTo>
                    <a:pt x="166" y="87"/>
                  </a:lnTo>
                  <a:lnTo>
                    <a:pt x="144" y="104"/>
                  </a:lnTo>
                  <a:lnTo>
                    <a:pt x="123" y="123"/>
                  </a:lnTo>
                  <a:lnTo>
                    <a:pt x="104" y="143"/>
                  </a:lnTo>
                  <a:lnTo>
                    <a:pt x="88" y="166"/>
                  </a:lnTo>
                  <a:lnTo>
                    <a:pt x="73" y="190"/>
                  </a:lnTo>
                  <a:lnTo>
                    <a:pt x="61" y="216"/>
                  </a:lnTo>
                  <a:lnTo>
                    <a:pt x="50" y="243"/>
                  </a:lnTo>
                  <a:lnTo>
                    <a:pt x="43" y="270"/>
                  </a:lnTo>
                  <a:lnTo>
                    <a:pt x="39" y="299"/>
                  </a:lnTo>
                  <a:lnTo>
                    <a:pt x="38" y="329"/>
                  </a:lnTo>
                  <a:lnTo>
                    <a:pt x="38" y="329"/>
                  </a:lnTo>
                  <a:lnTo>
                    <a:pt x="39" y="358"/>
                  </a:lnTo>
                  <a:lnTo>
                    <a:pt x="43" y="388"/>
                  </a:lnTo>
                  <a:lnTo>
                    <a:pt x="50" y="415"/>
                  </a:lnTo>
                  <a:lnTo>
                    <a:pt x="61" y="441"/>
                  </a:lnTo>
                  <a:lnTo>
                    <a:pt x="73" y="467"/>
                  </a:lnTo>
                  <a:lnTo>
                    <a:pt x="88" y="491"/>
                  </a:lnTo>
                  <a:lnTo>
                    <a:pt x="104" y="514"/>
                  </a:lnTo>
                  <a:lnTo>
                    <a:pt x="123" y="534"/>
                  </a:lnTo>
                  <a:lnTo>
                    <a:pt x="144" y="553"/>
                  </a:lnTo>
                  <a:lnTo>
                    <a:pt x="166" y="570"/>
                  </a:lnTo>
                  <a:lnTo>
                    <a:pt x="190" y="585"/>
                  </a:lnTo>
                  <a:lnTo>
                    <a:pt x="215" y="597"/>
                  </a:lnTo>
                  <a:lnTo>
                    <a:pt x="242" y="607"/>
                  </a:lnTo>
                  <a:lnTo>
                    <a:pt x="270" y="613"/>
                  </a:lnTo>
                  <a:lnTo>
                    <a:pt x="298" y="619"/>
                  </a:lnTo>
                  <a:lnTo>
                    <a:pt x="328" y="620"/>
                  </a:lnTo>
                  <a:lnTo>
                    <a:pt x="328" y="620"/>
                  </a:lnTo>
                  <a:lnTo>
                    <a:pt x="359" y="619"/>
                  </a:lnTo>
                  <a:lnTo>
                    <a:pt x="387" y="613"/>
                  </a:lnTo>
                  <a:lnTo>
                    <a:pt x="415" y="607"/>
                  </a:lnTo>
                  <a:lnTo>
                    <a:pt x="442" y="597"/>
                  </a:lnTo>
                  <a:lnTo>
                    <a:pt x="468" y="585"/>
                  </a:lnTo>
                  <a:lnTo>
                    <a:pt x="492" y="570"/>
                  </a:lnTo>
                  <a:lnTo>
                    <a:pt x="513" y="553"/>
                  </a:lnTo>
                  <a:lnTo>
                    <a:pt x="535" y="534"/>
                  </a:lnTo>
                  <a:lnTo>
                    <a:pt x="554" y="514"/>
                  </a:lnTo>
                  <a:lnTo>
                    <a:pt x="570" y="491"/>
                  </a:lnTo>
                  <a:lnTo>
                    <a:pt x="584" y="467"/>
                  </a:lnTo>
                  <a:lnTo>
                    <a:pt x="597" y="441"/>
                  </a:lnTo>
                  <a:lnTo>
                    <a:pt x="606" y="415"/>
                  </a:lnTo>
                  <a:lnTo>
                    <a:pt x="614" y="388"/>
                  </a:lnTo>
                  <a:lnTo>
                    <a:pt x="618" y="358"/>
                  </a:lnTo>
                  <a:lnTo>
                    <a:pt x="619" y="329"/>
                  </a:lnTo>
                  <a:lnTo>
                    <a:pt x="619" y="329"/>
                  </a:lnTo>
                  <a:lnTo>
                    <a:pt x="618" y="299"/>
                  </a:lnTo>
                  <a:lnTo>
                    <a:pt x="614" y="270"/>
                  </a:lnTo>
                  <a:lnTo>
                    <a:pt x="606" y="243"/>
                  </a:lnTo>
                  <a:lnTo>
                    <a:pt x="597" y="216"/>
                  </a:lnTo>
                  <a:lnTo>
                    <a:pt x="584" y="190"/>
                  </a:lnTo>
                  <a:lnTo>
                    <a:pt x="570" y="166"/>
                  </a:lnTo>
                  <a:lnTo>
                    <a:pt x="554" y="143"/>
                  </a:lnTo>
                  <a:lnTo>
                    <a:pt x="535" y="123"/>
                  </a:lnTo>
                  <a:lnTo>
                    <a:pt x="513" y="104"/>
                  </a:lnTo>
                  <a:lnTo>
                    <a:pt x="492" y="87"/>
                  </a:lnTo>
                  <a:lnTo>
                    <a:pt x="468" y="72"/>
                  </a:lnTo>
                  <a:lnTo>
                    <a:pt x="442" y="60"/>
                  </a:lnTo>
                  <a:lnTo>
                    <a:pt x="415" y="51"/>
                  </a:lnTo>
                  <a:lnTo>
                    <a:pt x="387" y="44"/>
                  </a:lnTo>
                  <a:lnTo>
                    <a:pt x="359" y="39"/>
                  </a:lnTo>
                  <a:lnTo>
                    <a:pt x="328" y="37"/>
                  </a:lnTo>
                  <a:lnTo>
                    <a:pt x="328" y="37"/>
                  </a:lnTo>
                  <a:close/>
                </a:path>
              </a:pathLst>
            </a:custGeom>
            <a:solidFill>
              <a:srgbClr val="004B87"/>
            </a:solidFill>
            <a:ln w="9525">
              <a:solidFill>
                <a:srgbClr val="004B87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59" name="Text Placeholder 3">
              <a:extLst>
                <a:ext uri="{FF2B5EF4-FFF2-40B4-BE49-F238E27FC236}">
                  <a16:creationId xmlns:a16="http://schemas.microsoft.com/office/drawing/2014/main" id="{CF7C568F-7371-17A4-79AB-5319AFF784FD}"/>
                </a:ext>
              </a:extLst>
            </p:cNvPr>
            <p:cNvSpPr txBox="1">
              <a:spLocks/>
            </p:cNvSpPr>
            <p:nvPr/>
          </p:nvSpPr>
          <p:spPr>
            <a:xfrm>
              <a:off x="872914" y="4208486"/>
              <a:ext cx="1957652" cy="909248"/>
            </a:xfrm>
            <a:prstGeom prst="rect">
              <a:avLst/>
            </a:prstGeom>
            <a:noFill/>
          </p:spPr>
          <p:txBody>
            <a:bodyPr lIns="91440" tIns="45720" rIns="91440" bIns="45720" anchor="t"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Char char="•"/>
                <a:defRPr sz="2000" kern="1200" spc="-30">
                  <a:solidFill>
                    <a:schemeClr val="tx1"/>
                  </a:solidFill>
                  <a:latin typeface="+mn-lt"/>
                  <a:ea typeface="Open Sans" charset="0"/>
                  <a:cs typeface="Open Sans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Char char="•"/>
                <a:defRPr sz="1800" kern="1200" spc="-30">
                  <a:solidFill>
                    <a:schemeClr val="tx1"/>
                  </a:solidFill>
                  <a:latin typeface="+mn-lt"/>
                  <a:ea typeface="Open Sans" charset="0"/>
                  <a:cs typeface="Open Sans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Char char="•"/>
                <a:defRPr sz="1600" kern="1200" spc="-30">
                  <a:solidFill>
                    <a:schemeClr val="tx1"/>
                  </a:solidFill>
                  <a:latin typeface="+mn-lt"/>
                  <a:ea typeface="Open Sans" charset="0"/>
                  <a:cs typeface="Open Sans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Char char="•"/>
                <a:defRPr sz="1400" kern="1200" spc="-30">
                  <a:solidFill>
                    <a:schemeClr val="tx1"/>
                  </a:solidFill>
                  <a:latin typeface="+mn-lt"/>
                  <a:ea typeface="Open Sans" charset="0"/>
                  <a:cs typeface="Open Sans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Char char="•"/>
                <a:defRPr sz="1400" kern="1200" spc="-30">
                  <a:solidFill>
                    <a:schemeClr val="tx1"/>
                  </a:solidFill>
                  <a:latin typeface="+mn-lt"/>
                  <a:ea typeface="Open Sans" charset="0"/>
                  <a:cs typeface="Open Sans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787878"/>
                </a:buClr>
                <a:buNone/>
                <a:defRPr/>
              </a:pPr>
              <a:r>
                <a:rPr lang="en-US" sz="1200" b="1" i="1">
                  <a:solidFill>
                    <a:schemeClr val="tx2"/>
                  </a:solidFill>
                  <a:ea typeface="Open Sans"/>
                  <a:cs typeface="Arial"/>
                </a:rPr>
                <a:t>The Informed Delivery user base has grown to 76.9M active users </a:t>
              </a:r>
              <a:r>
                <a:rPr lang="en-US" sz="1200" b="1" i="1">
                  <a:solidFill>
                    <a:srgbClr val="218748"/>
                  </a:solidFill>
                  <a:ea typeface="Open Sans"/>
                  <a:cs typeface="Arial"/>
                </a:rPr>
                <a:t>(+9.2% YoY).</a:t>
              </a:r>
              <a:r>
                <a:rPr lang="en-US" sz="1200" b="1" i="1" baseline="30000">
                  <a:solidFill>
                    <a:srgbClr val="218748"/>
                  </a:solidFill>
                  <a:ea typeface="Open Sans"/>
                  <a:cs typeface="Arial"/>
                </a:rPr>
                <a:t>1</a:t>
              </a:r>
              <a:endParaRPr lang="en-US" sz="1200" i="1">
                <a:solidFill>
                  <a:srgbClr val="218748"/>
                </a:solidFill>
                <a:ea typeface="Open Sans"/>
                <a:cs typeface="Arial"/>
              </a:endParaRP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FA2A42F-7342-D2B0-3943-D24518D279EF}"/>
                </a:ext>
              </a:extLst>
            </p:cNvPr>
            <p:cNvCxnSpPr/>
            <p:nvPr/>
          </p:nvCxnSpPr>
          <p:spPr>
            <a:xfrm>
              <a:off x="1004657" y="5452245"/>
              <a:ext cx="1803991" cy="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pic>
          <p:nvPicPr>
            <p:cNvPr id="74" name="Graphic 73" descr="Bar graph with upward trend with solid fill">
              <a:extLst>
                <a:ext uri="{FF2B5EF4-FFF2-40B4-BE49-F238E27FC236}">
                  <a16:creationId xmlns:a16="http://schemas.microsoft.com/office/drawing/2014/main" id="{CA303C10-33C8-3A94-4DC5-52C3C5649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7249" y="2606481"/>
              <a:ext cx="604229" cy="60422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FD5ED3E-69B1-FA81-EEAD-842E0BD5CF07}"/>
              </a:ext>
            </a:extLst>
          </p:cNvPr>
          <p:cNvGrpSpPr/>
          <p:nvPr/>
        </p:nvGrpSpPr>
        <p:grpSpPr>
          <a:xfrm>
            <a:off x="2903676" y="2473928"/>
            <a:ext cx="2227719" cy="2978317"/>
            <a:chOff x="2944054" y="2473928"/>
            <a:chExt cx="2227719" cy="2978317"/>
          </a:xfrm>
        </p:grpSpPr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7B55E8CF-6060-93FD-97FA-E3AB2CEB47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1495" y="2473928"/>
              <a:ext cx="818412" cy="820907"/>
            </a:xfrm>
            <a:prstGeom prst="ellipse">
              <a:avLst/>
            </a:prstGeom>
            <a:solidFill>
              <a:srgbClr val="C0504D">
                <a:lumMod val="40000"/>
                <a:lumOff val="60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B93B56F-F487-B742-3D9D-7AEDB6981720}"/>
                </a:ext>
              </a:extLst>
            </p:cNvPr>
            <p:cNvCxnSpPr/>
            <p:nvPr/>
          </p:nvCxnSpPr>
          <p:spPr>
            <a:xfrm>
              <a:off x="3113800" y="3286573"/>
              <a:ext cx="1803991" cy="0"/>
            </a:xfrm>
            <a:prstGeom prst="line">
              <a:avLst/>
            </a:prstGeom>
            <a:noFill/>
            <a:ln w="57150" cap="flat" cmpd="sng" algn="ctr">
              <a:solidFill>
                <a:srgbClr val="E71921"/>
              </a:solidFill>
              <a:prstDash val="solid"/>
            </a:ln>
            <a:effectLst/>
          </p:spPr>
        </p:cxnSp>
        <p:sp>
          <p:nvSpPr>
            <p:cNvPr id="56" name="Freeform 12">
              <a:extLst>
                <a:ext uri="{FF2B5EF4-FFF2-40B4-BE49-F238E27FC236}">
                  <a16:creationId xmlns:a16="http://schemas.microsoft.com/office/drawing/2014/main" id="{A01B27C1-3B48-3D24-7774-0C1F4B123F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46771" y="2474866"/>
              <a:ext cx="823401" cy="818410"/>
            </a:xfrm>
            <a:custGeom>
              <a:avLst/>
              <a:gdLst>
                <a:gd name="T0" fmla="*/ 313 w 658"/>
                <a:gd name="T1" fmla="*/ 657 h 657"/>
                <a:gd name="T2" fmla="*/ 263 w 658"/>
                <a:gd name="T3" fmla="*/ 650 h 657"/>
                <a:gd name="T4" fmla="*/ 201 w 658"/>
                <a:gd name="T5" fmla="*/ 631 h 657"/>
                <a:gd name="T6" fmla="*/ 121 w 658"/>
                <a:gd name="T7" fmla="*/ 582 h 657"/>
                <a:gd name="T8" fmla="*/ 56 w 658"/>
                <a:gd name="T9" fmla="*/ 512 h 657"/>
                <a:gd name="T10" fmla="*/ 15 w 658"/>
                <a:gd name="T11" fmla="*/ 426 h 657"/>
                <a:gd name="T12" fmla="*/ 4 w 658"/>
                <a:gd name="T13" fmla="*/ 379 h 657"/>
                <a:gd name="T14" fmla="*/ 0 w 658"/>
                <a:gd name="T15" fmla="*/ 329 h 657"/>
                <a:gd name="T16" fmla="*/ 3 w 658"/>
                <a:gd name="T17" fmla="*/ 295 h 657"/>
                <a:gd name="T18" fmla="*/ 11 w 658"/>
                <a:gd name="T19" fmla="*/ 246 h 657"/>
                <a:gd name="T20" fmla="*/ 40 w 658"/>
                <a:gd name="T21" fmla="*/ 172 h 657"/>
                <a:gd name="T22" fmla="*/ 97 w 658"/>
                <a:gd name="T23" fmla="*/ 97 h 657"/>
                <a:gd name="T24" fmla="*/ 173 w 658"/>
                <a:gd name="T25" fmla="*/ 39 h 657"/>
                <a:gd name="T26" fmla="*/ 247 w 658"/>
                <a:gd name="T27" fmla="*/ 9 h 657"/>
                <a:gd name="T28" fmla="*/ 295 w 658"/>
                <a:gd name="T29" fmla="*/ 1 h 657"/>
                <a:gd name="T30" fmla="*/ 329 w 658"/>
                <a:gd name="T31" fmla="*/ 0 h 657"/>
                <a:gd name="T32" fmla="*/ 379 w 658"/>
                <a:gd name="T33" fmla="*/ 4 h 657"/>
                <a:gd name="T34" fmla="*/ 427 w 658"/>
                <a:gd name="T35" fmla="*/ 15 h 657"/>
                <a:gd name="T36" fmla="*/ 513 w 658"/>
                <a:gd name="T37" fmla="*/ 56 h 657"/>
                <a:gd name="T38" fmla="*/ 583 w 658"/>
                <a:gd name="T39" fmla="*/ 120 h 657"/>
                <a:gd name="T40" fmla="*/ 633 w 658"/>
                <a:gd name="T41" fmla="*/ 200 h 657"/>
                <a:gd name="T42" fmla="*/ 651 w 658"/>
                <a:gd name="T43" fmla="*/ 262 h 657"/>
                <a:gd name="T44" fmla="*/ 658 w 658"/>
                <a:gd name="T45" fmla="*/ 312 h 657"/>
                <a:gd name="T46" fmla="*/ 658 w 658"/>
                <a:gd name="T47" fmla="*/ 345 h 657"/>
                <a:gd name="T48" fmla="*/ 651 w 658"/>
                <a:gd name="T49" fmla="*/ 395 h 657"/>
                <a:gd name="T50" fmla="*/ 633 w 658"/>
                <a:gd name="T51" fmla="*/ 457 h 657"/>
                <a:gd name="T52" fmla="*/ 583 w 658"/>
                <a:gd name="T53" fmla="*/ 537 h 657"/>
                <a:gd name="T54" fmla="*/ 513 w 658"/>
                <a:gd name="T55" fmla="*/ 600 h 657"/>
                <a:gd name="T56" fmla="*/ 427 w 658"/>
                <a:gd name="T57" fmla="*/ 642 h 657"/>
                <a:gd name="T58" fmla="*/ 379 w 658"/>
                <a:gd name="T59" fmla="*/ 653 h 657"/>
                <a:gd name="T60" fmla="*/ 329 w 658"/>
                <a:gd name="T61" fmla="*/ 657 h 657"/>
                <a:gd name="T62" fmla="*/ 329 w 658"/>
                <a:gd name="T63" fmla="*/ 38 h 657"/>
                <a:gd name="T64" fmla="*/ 243 w 658"/>
                <a:gd name="T65" fmla="*/ 51 h 657"/>
                <a:gd name="T66" fmla="*/ 166 w 658"/>
                <a:gd name="T67" fmla="*/ 87 h 657"/>
                <a:gd name="T68" fmla="*/ 105 w 658"/>
                <a:gd name="T69" fmla="*/ 144 h 657"/>
                <a:gd name="T70" fmla="*/ 62 w 658"/>
                <a:gd name="T71" fmla="*/ 215 h 657"/>
                <a:gd name="T72" fmla="*/ 40 w 658"/>
                <a:gd name="T73" fmla="*/ 298 h 657"/>
                <a:gd name="T74" fmla="*/ 40 w 658"/>
                <a:gd name="T75" fmla="*/ 359 h 657"/>
                <a:gd name="T76" fmla="*/ 62 w 658"/>
                <a:gd name="T77" fmla="*/ 442 h 657"/>
                <a:gd name="T78" fmla="*/ 105 w 658"/>
                <a:gd name="T79" fmla="*/ 513 h 657"/>
                <a:gd name="T80" fmla="*/ 166 w 658"/>
                <a:gd name="T81" fmla="*/ 570 h 657"/>
                <a:gd name="T82" fmla="*/ 243 w 658"/>
                <a:gd name="T83" fmla="*/ 607 h 657"/>
                <a:gd name="T84" fmla="*/ 329 w 658"/>
                <a:gd name="T85" fmla="*/ 619 h 657"/>
                <a:gd name="T86" fmla="*/ 388 w 658"/>
                <a:gd name="T87" fmla="*/ 614 h 657"/>
                <a:gd name="T88" fmla="*/ 467 w 658"/>
                <a:gd name="T89" fmla="*/ 584 h 657"/>
                <a:gd name="T90" fmla="*/ 534 w 658"/>
                <a:gd name="T91" fmla="*/ 535 h 657"/>
                <a:gd name="T92" fmla="*/ 586 w 658"/>
                <a:gd name="T93" fmla="*/ 467 h 657"/>
                <a:gd name="T94" fmla="*/ 615 w 658"/>
                <a:gd name="T95" fmla="*/ 387 h 657"/>
                <a:gd name="T96" fmla="*/ 620 w 658"/>
                <a:gd name="T97" fmla="*/ 329 h 657"/>
                <a:gd name="T98" fmla="*/ 607 w 658"/>
                <a:gd name="T99" fmla="*/ 242 h 657"/>
                <a:gd name="T100" fmla="*/ 571 w 658"/>
                <a:gd name="T101" fmla="*/ 165 h 657"/>
                <a:gd name="T102" fmla="*/ 514 w 658"/>
                <a:gd name="T103" fmla="*/ 103 h 657"/>
                <a:gd name="T104" fmla="*/ 443 w 658"/>
                <a:gd name="T105" fmla="*/ 60 h 657"/>
                <a:gd name="T106" fmla="*/ 359 w 658"/>
                <a:gd name="T107" fmla="*/ 39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58" h="657">
                  <a:moveTo>
                    <a:pt x="329" y="657"/>
                  </a:moveTo>
                  <a:lnTo>
                    <a:pt x="329" y="657"/>
                  </a:lnTo>
                  <a:lnTo>
                    <a:pt x="313" y="657"/>
                  </a:lnTo>
                  <a:lnTo>
                    <a:pt x="295" y="655"/>
                  </a:lnTo>
                  <a:lnTo>
                    <a:pt x="279" y="653"/>
                  </a:lnTo>
                  <a:lnTo>
                    <a:pt x="263" y="650"/>
                  </a:lnTo>
                  <a:lnTo>
                    <a:pt x="247" y="647"/>
                  </a:lnTo>
                  <a:lnTo>
                    <a:pt x="232" y="642"/>
                  </a:lnTo>
                  <a:lnTo>
                    <a:pt x="201" y="631"/>
                  </a:lnTo>
                  <a:lnTo>
                    <a:pt x="173" y="618"/>
                  </a:lnTo>
                  <a:lnTo>
                    <a:pt x="145" y="600"/>
                  </a:lnTo>
                  <a:lnTo>
                    <a:pt x="121" y="582"/>
                  </a:lnTo>
                  <a:lnTo>
                    <a:pt x="97" y="561"/>
                  </a:lnTo>
                  <a:lnTo>
                    <a:pt x="75" y="537"/>
                  </a:lnTo>
                  <a:lnTo>
                    <a:pt x="56" y="512"/>
                  </a:lnTo>
                  <a:lnTo>
                    <a:pt x="40" y="485"/>
                  </a:lnTo>
                  <a:lnTo>
                    <a:pt x="27" y="457"/>
                  </a:lnTo>
                  <a:lnTo>
                    <a:pt x="15" y="426"/>
                  </a:lnTo>
                  <a:lnTo>
                    <a:pt x="11" y="411"/>
                  </a:lnTo>
                  <a:lnTo>
                    <a:pt x="7" y="395"/>
                  </a:lnTo>
                  <a:lnTo>
                    <a:pt x="4" y="379"/>
                  </a:lnTo>
                  <a:lnTo>
                    <a:pt x="3" y="363"/>
                  </a:lnTo>
                  <a:lnTo>
                    <a:pt x="1" y="345"/>
                  </a:lnTo>
                  <a:lnTo>
                    <a:pt x="0" y="329"/>
                  </a:lnTo>
                  <a:lnTo>
                    <a:pt x="0" y="329"/>
                  </a:lnTo>
                  <a:lnTo>
                    <a:pt x="1" y="312"/>
                  </a:lnTo>
                  <a:lnTo>
                    <a:pt x="3" y="295"/>
                  </a:lnTo>
                  <a:lnTo>
                    <a:pt x="4" y="278"/>
                  </a:lnTo>
                  <a:lnTo>
                    <a:pt x="7" y="262"/>
                  </a:lnTo>
                  <a:lnTo>
                    <a:pt x="11" y="246"/>
                  </a:lnTo>
                  <a:lnTo>
                    <a:pt x="15" y="231"/>
                  </a:lnTo>
                  <a:lnTo>
                    <a:pt x="27" y="200"/>
                  </a:lnTo>
                  <a:lnTo>
                    <a:pt x="40" y="172"/>
                  </a:lnTo>
                  <a:lnTo>
                    <a:pt x="56" y="145"/>
                  </a:lnTo>
                  <a:lnTo>
                    <a:pt x="75" y="120"/>
                  </a:lnTo>
                  <a:lnTo>
                    <a:pt x="97" y="97"/>
                  </a:lnTo>
                  <a:lnTo>
                    <a:pt x="121" y="75"/>
                  </a:lnTo>
                  <a:lnTo>
                    <a:pt x="145" y="56"/>
                  </a:lnTo>
                  <a:lnTo>
                    <a:pt x="173" y="39"/>
                  </a:lnTo>
                  <a:lnTo>
                    <a:pt x="201" y="26"/>
                  </a:lnTo>
                  <a:lnTo>
                    <a:pt x="232" y="15"/>
                  </a:lnTo>
                  <a:lnTo>
                    <a:pt x="247" y="9"/>
                  </a:lnTo>
                  <a:lnTo>
                    <a:pt x="263" y="7"/>
                  </a:lnTo>
                  <a:lnTo>
                    <a:pt x="279" y="4"/>
                  </a:lnTo>
                  <a:lnTo>
                    <a:pt x="295" y="1"/>
                  </a:lnTo>
                  <a:lnTo>
                    <a:pt x="313" y="0"/>
                  </a:lnTo>
                  <a:lnTo>
                    <a:pt x="329" y="0"/>
                  </a:lnTo>
                  <a:lnTo>
                    <a:pt x="329" y="0"/>
                  </a:lnTo>
                  <a:lnTo>
                    <a:pt x="346" y="0"/>
                  </a:lnTo>
                  <a:lnTo>
                    <a:pt x="363" y="1"/>
                  </a:lnTo>
                  <a:lnTo>
                    <a:pt x="379" y="4"/>
                  </a:lnTo>
                  <a:lnTo>
                    <a:pt x="396" y="7"/>
                  </a:lnTo>
                  <a:lnTo>
                    <a:pt x="411" y="9"/>
                  </a:lnTo>
                  <a:lnTo>
                    <a:pt x="427" y="15"/>
                  </a:lnTo>
                  <a:lnTo>
                    <a:pt x="457" y="26"/>
                  </a:lnTo>
                  <a:lnTo>
                    <a:pt x="486" y="39"/>
                  </a:lnTo>
                  <a:lnTo>
                    <a:pt x="513" y="56"/>
                  </a:lnTo>
                  <a:lnTo>
                    <a:pt x="539" y="75"/>
                  </a:lnTo>
                  <a:lnTo>
                    <a:pt x="561" y="97"/>
                  </a:lnTo>
                  <a:lnTo>
                    <a:pt x="583" y="120"/>
                  </a:lnTo>
                  <a:lnTo>
                    <a:pt x="602" y="145"/>
                  </a:lnTo>
                  <a:lnTo>
                    <a:pt x="618" y="172"/>
                  </a:lnTo>
                  <a:lnTo>
                    <a:pt x="633" y="200"/>
                  </a:lnTo>
                  <a:lnTo>
                    <a:pt x="643" y="231"/>
                  </a:lnTo>
                  <a:lnTo>
                    <a:pt x="647" y="246"/>
                  </a:lnTo>
                  <a:lnTo>
                    <a:pt x="651" y="262"/>
                  </a:lnTo>
                  <a:lnTo>
                    <a:pt x="654" y="278"/>
                  </a:lnTo>
                  <a:lnTo>
                    <a:pt x="657" y="295"/>
                  </a:lnTo>
                  <a:lnTo>
                    <a:pt x="658" y="312"/>
                  </a:lnTo>
                  <a:lnTo>
                    <a:pt x="658" y="329"/>
                  </a:lnTo>
                  <a:lnTo>
                    <a:pt x="658" y="329"/>
                  </a:lnTo>
                  <a:lnTo>
                    <a:pt x="658" y="345"/>
                  </a:lnTo>
                  <a:lnTo>
                    <a:pt x="657" y="363"/>
                  </a:lnTo>
                  <a:lnTo>
                    <a:pt x="654" y="379"/>
                  </a:lnTo>
                  <a:lnTo>
                    <a:pt x="651" y="395"/>
                  </a:lnTo>
                  <a:lnTo>
                    <a:pt x="647" y="411"/>
                  </a:lnTo>
                  <a:lnTo>
                    <a:pt x="643" y="426"/>
                  </a:lnTo>
                  <a:lnTo>
                    <a:pt x="633" y="457"/>
                  </a:lnTo>
                  <a:lnTo>
                    <a:pt x="618" y="485"/>
                  </a:lnTo>
                  <a:lnTo>
                    <a:pt x="602" y="512"/>
                  </a:lnTo>
                  <a:lnTo>
                    <a:pt x="583" y="537"/>
                  </a:lnTo>
                  <a:lnTo>
                    <a:pt x="561" y="561"/>
                  </a:lnTo>
                  <a:lnTo>
                    <a:pt x="539" y="582"/>
                  </a:lnTo>
                  <a:lnTo>
                    <a:pt x="513" y="600"/>
                  </a:lnTo>
                  <a:lnTo>
                    <a:pt x="486" y="618"/>
                  </a:lnTo>
                  <a:lnTo>
                    <a:pt x="457" y="631"/>
                  </a:lnTo>
                  <a:lnTo>
                    <a:pt x="427" y="642"/>
                  </a:lnTo>
                  <a:lnTo>
                    <a:pt x="411" y="647"/>
                  </a:lnTo>
                  <a:lnTo>
                    <a:pt x="396" y="650"/>
                  </a:lnTo>
                  <a:lnTo>
                    <a:pt x="379" y="653"/>
                  </a:lnTo>
                  <a:lnTo>
                    <a:pt x="363" y="655"/>
                  </a:lnTo>
                  <a:lnTo>
                    <a:pt x="346" y="657"/>
                  </a:lnTo>
                  <a:lnTo>
                    <a:pt x="329" y="657"/>
                  </a:lnTo>
                  <a:lnTo>
                    <a:pt x="329" y="657"/>
                  </a:lnTo>
                  <a:close/>
                  <a:moveTo>
                    <a:pt x="329" y="38"/>
                  </a:moveTo>
                  <a:lnTo>
                    <a:pt x="329" y="38"/>
                  </a:lnTo>
                  <a:lnTo>
                    <a:pt x="299" y="39"/>
                  </a:lnTo>
                  <a:lnTo>
                    <a:pt x="271" y="43"/>
                  </a:lnTo>
                  <a:lnTo>
                    <a:pt x="243" y="51"/>
                  </a:lnTo>
                  <a:lnTo>
                    <a:pt x="216" y="60"/>
                  </a:lnTo>
                  <a:lnTo>
                    <a:pt x="191" y="73"/>
                  </a:lnTo>
                  <a:lnTo>
                    <a:pt x="166" y="87"/>
                  </a:lnTo>
                  <a:lnTo>
                    <a:pt x="144" y="103"/>
                  </a:lnTo>
                  <a:lnTo>
                    <a:pt x="123" y="122"/>
                  </a:lnTo>
                  <a:lnTo>
                    <a:pt x="105" y="144"/>
                  </a:lnTo>
                  <a:lnTo>
                    <a:pt x="89" y="165"/>
                  </a:lnTo>
                  <a:lnTo>
                    <a:pt x="74" y="189"/>
                  </a:lnTo>
                  <a:lnTo>
                    <a:pt x="62" y="215"/>
                  </a:lnTo>
                  <a:lnTo>
                    <a:pt x="51" y="242"/>
                  </a:lnTo>
                  <a:lnTo>
                    <a:pt x="44" y="270"/>
                  </a:lnTo>
                  <a:lnTo>
                    <a:pt x="40" y="298"/>
                  </a:lnTo>
                  <a:lnTo>
                    <a:pt x="37" y="329"/>
                  </a:lnTo>
                  <a:lnTo>
                    <a:pt x="37" y="329"/>
                  </a:lnTo>
                  <a:lnTo>
                    <a:pt x="40" y="359"/>
                  </a:lnTo>
                  <a:lnTo>
                    <a:pt x="44" y="387"/>
                  </a:lnTo>
                  <a:lnTo>
                    <a:pt x="51" y="415"/>
                  </a:lnTo>
                  <a:lnTo>
                    <a:pt x="62" y="442"/>
                  </a:lnTo>
                  <a:lnTo>
                    <a:pt x="74" y="467"/>
                  </a:lnTo>
                  <a:lnTo>
                    <a:pt x="89" y="492"/>
                  </a:lnTo>
                  <a:lnTo>
                    <a:pt x="105" y="513"/>
                  </a:lnTo>
                  <a:lnTo>
                    <a:pt x="123" y="535"/>
                  </a:lnTo>
                  <a:lnTo>
                    <a:pt x="144" y="553"/>
                  </a:lnTo>
                  <a:lnTo>
                    <a:pt x="166" y="570"/>
                  </a:lnTo>
                  <a:lnTo>
                    <a:pt x="191" y="584"/>
                  </a:lnTo>
                  <a:lnTo>
                    <a:pt x="216" y="596"/>
                  </a:lnTo>
                  <a:lnTo>
                    <a:pt x="243" y="607"/>
                  </a:lnTo>
                  <a:lnTo>
                    <a:pt x="271" y="614"/>
                  </a:lnTo>
                  <a:lnTo>
                    <a:pt x="299" y="618"/>
                  </a:lnTo>
                  <a:lnTo>
                    <a:pt x="329" y="619"/>
                  </a:lnTo>
                  <a:lnTo>
                    <a:pt x="329" y="619"/>
                  </a:lnTo>
                  <a:lnTo>
                    <a:pt x="359" y="618"/>
                  </a:lnTo>
                  <a:lnTo>
                    <a:pt x="388" y="614"/>
                  </a:lnTo>
                  <a:lnTo>
                    <a:pt x="416" y="607"/>
                  </a:lnTo>
                  <a:lnTo>
                    <a:pt x="443" y="596"/>
                  </a:lnTo>
                  <a:lnTo>
                    <a:pt x="467" y="584"/>
                  </a:lnTo>
                  <a:lnTo>
                    <a:pt x="491" y="570"/>
                  </a:lnTo>
                  <a:lnTo>
                    <a:pt x="514" y="553"/>
                  </a:lnTo>
                  <a:lnTo>
                    <a:pt x="534" y="535"/>
                  </a:lnTo>
                  <a:lnTo>
                    <a:pt x="553" y="513"/>
                  </a:lnTo>
                  <a:lnTo>
                    <a:pt x="571" y="492"/>
                  </a:lnTo>
                  <a:lnTo>
                    <a:pt x="586" y="467"/>
                  </a:lnTo>
                  <a:lnTo>
                    <a:pt x="598" y="442"/>
                  </a:lnTo>
                  <a:lnTo>
                    <a:pt x="607" y="415"/>
                  </a:lnTo>
                  <a:lnTo>
                    <a:pt x="615" y="387"/>
                  </a:lnTo>
                  <a:lnTo>
                    <a:pt x="619" y="359"/>
                  </a:lnTo>
                  <a:lnTo>
                    <a:pt x="620" y="329"/>
                  </a:lnTo>
                  <a:lnTo>
                    <a:pt x="620" y="329"/>
                  </a:lnTo>
                  <a:lnTo>
                    <a:pt x="619" y="298"/>
                  </a:lnTo>
                  <a:lnTo>
                    <a:pt x="615" y="270"/>
                  </a:lnTo>
                  <a:lnTo>
                    <a:pt x="607" y="242"/>
                  </a:lnTo>
                  <a:lnTo>
                    <a:pt x="598" y="215"/>
                  </a:lnTo>
                  <a:lnTo>
                    <a:pt x="586" y="189"/>
                  </a:lnTo>
                  <a:lnTo>
                    <a:pt x="571" y="165"/>
                  </a:lnTo>
                  <a:lnTo>
                    <a:pt x="553" y="144"/>
                  </a:lnTo>
                  <a:lnTo>
                    <a:pt x="534" y="122"/>
                  </a:lnTo>
                  <a:lnTo>
                    <a:pt x="514" y="103"/>
                  </a:lnTo>
                  <a:lnTo>
                    <a:pt x="491" y="87"/>
                  </a:lnTo>
                  <a:lnTo>
                    <a:pt x="467" y="73"/>
                  </a:lnTo>
                  <a:lnTo>
                    <a:pt x="443" y="60"/>
                  </a:lnTo>
                  <a:lnTo>
                    <a:pt x="416" y="51"/>
                  </a:lnTo>
                  <a:lnTo>
                    <a:pt x="388" y="43"/>
                  </a:lnTo>
                  <a:lnTo>
                    <a:pt x="359" y="39"/>
                  </a:lnTo>
                  <a:lnTo>
                    <a:pt x="329" y="38"/>
                  </a:lnTo>
                  <a:lnTo>
                    <a:pt x="329" y="38"/>
                  </a:lnTo>
                  <a:close/>
                </a:path>
              </a:pathLst>
            </a:custGeom>
            <a:solidFill>
              <a:srgbClr val="E71921"/>
            </a:solidFill>
            <a:ln w="9525">
              <a:solidFill>
                <a:srgbClr val="E7192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Open Sans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3126B36-BC00-8B87-021B-7B5468A908B4}"/>
                </a:ext>
              </a:extLst>
            </p:cNvPr>
            <p:cNvCxnSpPr/>
            <p:nvPr/>
          </p:nvCxnSpPr>
          <p:spPr>
            <a:xfrm>
              <a:off x="3113800" y="5452245"/>
              <a:ext cx="1803991" cy="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83368A1-A66B-5890-68D4-7070A4BA89C5}"/>
                </a:ext>
              </a:extLst>
            </p:cNvPr>
            <p:cNvSpPr/>
            <p:nvPr/>
          </p:nvSpPr>
          <p:spPr>
            <a:xfrm>
              <a:off x="2944054" y="3410930"/>
              <a:ext cx="2227719" cy="733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14300" lvl="1" eaLnBrk="0" fontAlgn="base" hangingPunct="0">
                <a:lnSpc>
                  <a:spcPct val="120000"/>
                </a:lnSpc>
                <a:spcAft>
                  <a:spcPts val="1000"/>
                </a:spcAft>
                <a:buSzPct val="75000"/>
                <a:defRPr/>
              </a:pPr>
              <a:r>
                <a:rPr lang="en-US" b="1">
                  <a:solidFill>
                    <a:schemeClr val="tx2"/>
                  </a:solidFill>
                  <a:ea typeface="Open Sans" charset="0"/>
                  <a:cs typeface="Arial" panose="020B0604020202020204" pitchFamily="34" charset="0"/>
                </a:rPr>
                <a:t>STRONG EMAIL OPEN RATE</a:t>
              </a:r>
            </a:p>
          </p:txBody>
        </p:sp>
        <p:sp>
          <p:nvSpPr>
            <p:cNvPr id="71" name="Text Placeholder 3">
              <a:extLst>
                <a:ext uri="{FF2B5EF4-FFF2-40B4-BE49-F238E27FC236}">
                  <a16:creationId xmlns:a16="http://schemas.microsoft.com/office/drawing/2014/main" id="{F1C5B1DB-7D5B-627F-301B-0E5819CCE15D}"/>
                </a:ext>
              </a:extLst>
            </p:cNvPr>
            <p:cNvSpPr txBox="1">
              <a:spLocks/>
            </p:cNvSpPr>
            <p:nvPr/>
          </p:nvSpPr>
          <p:spPr>
            <a:xfrm>
              <a:off x="3068732" y="4208486"/>
              <a:ext cx="1803991" cy="639950"/>
            </a:xfrm>
            <a:prstGeom prst="rect">
              <a:avLst/>
            </a:prstGeom>
            <a:noFill/>
          </p:spPr>
          <p:txBody>
            <a:bodyPr lIns="91440" tIns="45720" rIns="91440" bIns="45720" anchor="t"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Char char="•"/>
                <a:defRPr sz="2000" kern="1200" spc="-30">
                  <a:solidFill>
                    <a:schemeClr val="tx1"/>
                  </a:solidFill>
                  <a:latin typeface="+mn-lt"/>
                  <a:ea typeface="Open Sans" charset="0"/>
                  <a:cs typeface="Open Sans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Char char="•"/>
                <a:defRPr sz="1800" kern="1200" spc="-30">
                  <a:solidFill>
                    <a:schemeClr val="tx1"/>
                  </a:solidFill>
                  <a:latin typeface="+mn-lt"/>
                  <a:ea typeface="Open Sans" charset="0"/>
                  <a:cs typeface="Open Sans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Char char="•"/>
                <a:defRPr sz="1600" kern="1200" spc="-30">
                  <a:solidFill>
                    <a:schemeClr val="tx1"/>
                  </a:solidFill>
                  <a:latin typeface="+mn-lt"/>
                  <a:ea typeface="Open Sans" charset="0"/>
                  <a:cs typeface="Open Sans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Char char="•"/>
                <a:defRPr sz="1400" kern="1200" spc="-30">
                  <a:solidFill>
                    <a:schemeClr val="tx1"/>
                  </a:solidFill>
                  <a:latin typeface="+mn-lt"/>
                  <a:ea typeface="Open Sans" charset="0"/>
                  <a:cs typeface="Open Sans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Char char="•"/>
                <a:defRPr sz="1400" kern="1200" spc="-30">
                  <a:solidFill>
                    <a:schemeClr val="tx1"/>
                  </a:solidFill>
                  <a:latin typeface="+mn-lt"/>
                  <a:ea typeface="Open Sans" charset="0"/>
                  <a:cs typeface="Open Sans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787878"/>
                </a:buClr>
                <a:buNone/>
                <a:defRPr/>
              </a:pPr>
              <a:r>
                <a:rPr lang="en-US" sz="1200" b="1" i="1">
                  <a:solidFill>
                    <a:schemeClr val="tx2"/>
                  </a:solidFill>
                  <a:ea typeface="Open Sans"/>
                  <a:cs typeface="Arial"/>
                </a:rPr>
                <a:t>Email open rate for Daily Digest emails has outpaced the industry average at </a:t>
              </a:r>
              <a:r>
                <a:rPr lang="en-US" sz="1200" b="1" i="1">
                  <a:solidFill>
                    <a:srgbClr val="218748"/>
                  </a:solidFill>
                  <a:ea typeface="Open Sans"/>
                  <a:cs typeface="Arial"/>
                </a:rPr>
                <a:t>above 60.6%.</a:t>
              </a:r>
              <a:r>
                <a:rPr lang="en-US" sz="1200" b="1" i="1" baseline="30000">
                  <a:solidFill>
                    <a:srgbClr val="218748"/>
                  </a:solidFill>
                  <a:ea typeface="Open Sans"/>
                  <a:cs typeface="Arial"/>
                </a:rPr>
                <a:t> 1</a:t>
              </a:r>
            </a:p>
          </p:txBody>
        </p:sp>
        <p:pic>
          <p:nvPicPr>
            <p:cNvPr id="73" name="Graphic 72" descr="Email with solid fill">
              <a:extLst>
                <a:ext uri="{FF2B5EF4-FFF2-40B4-BE49-F238E27FC236}">
                  <a16:creationId xmlns:a16="http://schemas.microsoft.com/office/drawing/2014/main" id="{B2EF18B2-638F-00E9-586F-769502157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93201" y="2617053"/>
              <a:ext cx="533400" cy="52338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50FE861-6833-4E9D-A768-91529FECDF06}"/>
              </a:ext>
            </a:extLst>
          </p:cNvPr>
          <p:cNvGrpSpPr/>
          <p:nvPr/>
        </p:nvGrpSpPr>
        <p:grpSpPr>
          <a:xfrm>
            <a:off x="5004898" y="2473928"/>
            <a:ext cx="2227719" cy="2978317"/>
            <a:chOff x="5004898" y="2473928"/>
            <a:chExt cx="2227719" cy="2978317"/>
          </a:xfrm>
        </p:grpSpPr>
        <p:sp>
          <p:nvSpPr>
            <p:cNvPr id="48" name="Text Placeholder 3">
              <a:extLst>
                <a:ext uri="{FF2B5EF4-FFF2-40B4-BE49-F238E27FC236}">
                  <a16:creationId xmlns:a16="http://schemas.microsoft.com/office/drawing/2014/main" id="{229F163F-EF57-C3C2-A74D-97A41D710EF5}"/>
                </a:ext>
              </a:extLst>
            </p:cNvPr>
            <p:cNvSpPr txBox="1">
              <a:spLocks/>
            </p:cNvSpPr>
            <p:nvPr/>
          </p:nvSpPr>
          <p:spPr>
            <a:xfrm>
              <a:off x="5106242" y="4208486"/>
              <a:ext cx="1996959" cy="639950"/>
            </a:xfrm>
            <a:prstGeom prst="rect">
              <a:avLst/>
            </a:prstGeom>
            <a:noFill/>
          </p:spPr>
          <p:txBody>
            <a:bodyPr lIns="91440" tIns="45720" rIns="91440" bIns="45720" anchor="t"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Char char="•"/>
                <a:defRPr sz="2000" kern="1200" spc="-30">
                  <a:solidFill>
                    <a:schemeClr val="tx1"/>
                  </a:solidFill>
                  <a:latin typeface="+mn-lt"/>
                  <a:ea typeface="Open Sans" charset="0"/>
                  <a:cs typeface="Open Sans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Char char="•"/>
                <a:defRPr sz="1800" kern="1200" spc="-30">
                  <a:solidFill>
                    <a:schemeClr val="tx1"/>
                  </a:solidFill>
                  <a:latin typeface="+mn-lt"/>
                  <a:ea typeface="Open Sans" charset="0"/>
                  <a:cs typeface="Open Sans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Char char="•"/>
                <a:defRPr sz="1600" kern="1200" spc="-30">
                  <a:solidFill>
                    <a:schemeClr val="tx1"/>
                  </a:solidFill>
                  <a:latin typeface="+mn-lt"/>
                  <a:ea typeface="Open Sans" charset="0"/>
                  <a:cs typeface="Open Sans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Char char="•"/>
                <a:defRPr sz="1400" kern="1200" spc="-30">
                  <a:solidFill>
                    <a:schemeClr val="tx1"/>
                  </a:solidFill>
                  <a:latin typeface="+mn-lt"/>
                  <a:ea typeface="Open Sans" charset="0"/>
                  <a:cs typeface="Open Sans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Char char="•"/>
                <a:defRPr sz="1400" kern="1200" spc="-30">
                  <a:solidFill>
                    <a:schemeClr val="tx1"/>
                  </a:solidFill>
                  <a:latin typeface="+mn-lt"/>
                  <a:ea typeface="Open Sans" charset="0"/>
                  <a:cs typeface="Open Sans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787878"/>
                </a:buClr>
                <a:buFont typeface="Arial" panose="020B0604020202020204" pitchFamily="34" charset="0"/>
                <a:buNone/>
                <a:defRPr/>
              </a:pPr>
              <a:r>
                <a:rPr lang="en-US" sz="1200" b="1" i="1">
                  <a:solidFill>
                    <a:schemeClr val="tx2"/>
                  </a:solidFill>
                  <a:ea typeface="Open Sans"/>
                  <a:cs typeface="Arial"/>
                </a:rPr>
                <a:t>Informed Delivery campaigns have generated over </a:t>
              </a:r>
              <a:r>
                <a:rPr lang="en-US" sz="1200" b="1" i="1">
                  <a:solidFill>
                    <a:srgbClr val="218748"/>
                  </a:solidFill>
                  <a:ea typeface="Open Sans"/>
                  <a:cs typeface="Arial"/>
                </a:rPr>
                <a:t>10.4B impressions</a:t>
              </a:r>
              <a:r>
                <a:rPr lang="en-US" sz="1200" b="1" i="1" baseline="30000">
                  <a:solidFill>
                    <a:srgbClr val="218748"/>
                  </a:solidFill>
                  <a:ea typeface="Open Sans"/>
                  <a:cs typeface="Arial"/>
                </a:rPr>
                <a:t>2</a:t>
              </a:r>
              <a:r>
                <a:rPr lang="en-US" sz="1200" b="1" i="1">
                  <a:solidFill>
                    <a:srgbClr val="218748"/>
                  </a:solidFill>
                  <a:ea typeface="Open Sans"/>
                  <a:cs typeface="Arial"/>
                </a:rPr>
                <a:t>, </a:t>
              </a:r>
              <a:r>
                <a:rPr lang="en-US" sz="1200" b="1" i="1">
                  <a:solidFill>
                    <a:schemeClr val="tx2"/>
                  </a:solidFill>
                  <a:ea typeface="Open Sans"/>
                  <a:cs typeface="Arial"/>
                </a:rPr>
                <a:t>creating an opportunity for brands to expand their reach.</a:t>
              </a:r>
              <a:endParaRPr lang="en-US" sz="1200" i="1">
                <a:solidFill>
                  <a:schemeClr val="tx2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EA90F085-6574-0D51-EEE8-151ED78E09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7065" y="2473928"/>
              <a:ext cx="818412" cy="820907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D20DC31-062C-DCE9-2F8F-9B3A7ACB70BA}"/>
                </a:ext>
              </a:extLst>
            </p:cNvPr>
            <p:cNvCxnSpPr/>
            <p:nvPr/>
          </p:nvCxnSpPr>
          <p:spPr>
            <a:xfrm>
              <a:off x="5196019" y="3286573"/>
              <a:ext cx="1803991" cy="0"/>
            </a:xfrm>
            <a:prstGeom prst="line">
              <a:avLst/>
            </a:prstGeom>
            <a:noFill/>
            <a:ln w="571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</p:cxnSp>
        <p:sp>
          <p:nvSpPr>
            <p:cNvPr id="57" name="Freeform 38">
              <a:extLst>
                <a:ext uri="{FF2B5EF4-FFF2-40B4-BE49-F238E27FC236}">
                  <a16:creationId xmlns:a16="http://schemas.microsoft.com/office/drawing/2014/main" id="{A92F1E88-0D53-2E9F-58EF-6C8F3CE009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1773" y="2473928"/>
              <a:ext cx="820907" cy="820907"/>
            </a:xfrm>
            <a:custGeom>
              <a:avLst/>
              <a:gdLst>
                <a:gd name="T0" fmla="*/ 312 w 657"/>
                <a:gd name="T1" fmla="*/ 657 h 657"/>
                <a:gd name="T2" fmla="*/ 262 w 657"/>
                <a:gd name="T3" fmla="*/ 650 h 657"/>
                <a:gd name="T4" fmla="*/ 200 w 657"/>
                <a:gd name="T5" fmla="*/ 632 h 657"/>
                <a:gd name="T6" fmla="*/ 120 w 657"/>
                <a:gd name="T7" fmla="*/ 582 h 657"/>
                <a:gd name="T8" fmla="*/ 55 w 657"/>
                <a:gd name="T9" fmla="*/ 512 h 657"/>
                <a:gd name="T10" fmla="*/ 15 w 657"/>
                <a:gd name="T11" fmla="*/ 426 h 657"/>
                <a:gd name="T12" fmla="*/ 3 w 657"/>
                <a:gd name="T13" fmla="*/ 379 h 657"/>
                <a:gd name="T14" fmla="*/ 0 w 657"/>
                <a:gd name="T15" fmla="*/ 329 h 657"/>
                <a:gd name="T16" fmla="*/ 2 w 657"/>
                <a:gd name="T17" fmla="*/ 296 h 657"/>
                <a:gd name="T18" fmla="*/ 10 w 657"/>
                <a:gd name="T19" fmla="*/ 246 h 657"/>
                <a:gd name="T20" fmla="*/ 39 w 657"/>
                <a:gd name="T21" fmla="*/ 172 h 657"/>
                <a:gd name="T22" fmla="*/ 96 w 657"/>
                <a:gd name="T23" fmla="*/ 97 h 657"/>
                <a:gd name="T24" fmla="*/ 172 w 657"/>
                <a:gd name="T25" fmla="*/ 39 h 657"/>
                <a:gd name="T26" fmla="*/ 246 w 657"/>
                <a:gd name="T27" fmla="*/ 10 h 657"/>
                <a:gd name="T28" fmla="*/ 294 w 657"/>
                <a:gd name="T29" fmla="*/ 2 h 657"/>
                <a:gd name="T30" fmla="*/ 328 w 657"/>
                <a:gd name="T31" fmla="*/ 0 h 657"/>
                <a:gd name="T32" fmla="*/ 379 w 657"/>
                <a:gd name="T33" fmla="*/ 4 h 657"/>
                <a:gd name="T34" fmla="*/ 426 w 657"/>
                <a:gd name="T35" fmla="*/ 15 h 657"/>
                <a:gd name="T36" fmla="*/ 512 w 657"/>
                <a:gd name="T37" fmla="*/ 57 h 657"/>
                <a:gd name="T38" fmla="*/ 582 w 657"/>
                <a:gd name="T39" fmla="*/ 120 h 657"/>
                <a:gd name="T40" fmla="*/ 632 w 657"/>
                <a:gd name="T41" fmla="*/ 200 h 657"/>
                <a:gd name="T42" fmla="*/ 650 w 657"/>
                <a:gd name="T43" fmla="*/ 262 h 657"/>
                <a:gd name="T44" fmla="*/ 657 w 657"/>
                <a:gd name="T45" fmla="*/ 312 h 657"/>
                <a:gd name="T46" fmla="*/ 657 w 657"/>
                <a:gd name="T47" fmla="*/ 346 h 657"/>
                <a:gd name="T48" fmla="*/ 650 w 657"/>
                <a:gd name="T49" fmla="*/ 395 h 657"/>
                <a:gd name="T50" fmla="*/ 632 w 657"/>
                <a:gd name="T51" fmla="*/ 457 h 657"/>
                <a:gd name="T52" fmla="*/ 582 w 657"/>
                <a:gd name="T53" fmla="*/ 538 h 657"/>
                <a:gd name="T54" fmla="*/ 512 w 657"/>
                <a:gd name="T55" fmla="*/ 601 h 657"/>
                <a:gd name="T56" fmla="*/ 426 w 657"/>
                <a:gd name="T57" fmla="*/ 642 h 657"/>
                <a:gd name="T58" fmla="*/ 379 w 657"/>
                <a:gd name="T59" fmla="*/ 653 h 657"/>
                <a:gd name="T60" fmla="*/ 328 w 657"/>
                <a:gd name="T61" fmla="*/ 657 h 657"/>
                <a:gd name="T62" fmla="*/ 328 w 657"/>
                <a:gd name="T63" fmla="*/ 38 h 657"/>
                <a:gd name="T64" fmla="*/ 242 w 657"/>
                <a:gd name="T65" fmla="*/ 51 h 657"/>
                <a:gd name="T66" fmla="*/ 166 w 657"/>
                <a:gd name="T67" fmla="*/ 88 h 657"/>
                <a:gd name="T68" fmla="*/ 104 w 657"/>
                <a:gd name="T69" fmla="*/ 144 h 657"/>
                <a:gd name="T70" fmla="*/ 61 w 657"/>
                <a:gd name="T71" fmla="*/ 215 h 657"/>
                <a:gd name="T72" fmla="*/ 39 w 657"/>
                <a:gd name="T73" fmla="*/ 298 h 657"/>
                <a:gd name="T74" fmla="*/ 39 w 657"/>
                <a:gd name="T75" fmla="*/ 359 h 657"/>
                <a:gd name="T76" fmla="*/ 61 w 657"/>
                <a:gd name="T77" fmla="*/ 442 h 657"/>
                <a:gd name="T78" fmla="*/ 104 w 657"/>
                <a:gd name="T79" fmla="*/ 513 h 657"/>
                <a:gd name="T80" fmla="*/ 166 w 657"/>
                <a:gd name="T81" fmla="*/ 570 h 657"/>
                <a:gd name="T82" fmla="*/ 242 w 657"/>
                <a:gd name="T83" fmla="*/ 607 h 657"/>
                <a:gd name="T84" fmla="*/ 328 w 657"/>
                <a:gd name="T85" fmla="*/ 620 h 657"/>
                <a:gd name="T86" fmla="*/ 387 w 657"/>
                <a:gd name="T87" fmla="*/ 614 h 657"/>
                <a:gd name="T88" fmla="*/ 468 w 657"/>
                <a:gd name="T89" fmla="*/ 585 h 657"/>
                <a:gd name="T90" fmla="*/ 535 w 657"/>
                <a:gd name="T91" fmla="*/ 535 h 657"/>
                <a:gd name="T92" fmla="*/ 585 w 657"/>
                <a:gd name="T93" fmla="*/ 468 h 657"/>
                <a:gd name="T94" fmla="*/ 614 w 657"/>
                <a:gd name="T95" fmla="*/ 387 h 657"/>
                <a:gd name="T96" fmla="*/ 620 w 657"/>
                <a:gd name="T97" fmla="*/ 329 h 657"/>
                <a:gd name="T98" fmla="*/ 606 w 657"/>
                <a:gd name="T99" fmla="*/ 242 h 657"/>
                <a:gd name="T100" fmla="*/ 570 w 657"/>
                <a:gd name="T101" fmla="*/ 166 h 657"/>
                <a:gd name="T102" fmla="*/ 513 w 657"/>
                <a:gd name="T103" fmla="*/ 104 h 657"/>
                <a:gd name="T104" fmla="*/ 442 w 657"/>
                <a:gd name="T105" fmla="*/ 61 h 657"/>
                <a:gd name="T106" fmla="*/ 358 w 657"/>
                <a:gd name="T107" fmla="*/ 39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57" h="657">
                  <a:moveTo>
                    <a:pt x="328" y="657"/>
                  </a:moveTo>
                  <a:lnTo>
                    <a:pt x="328" y="657"/>
                  </a:lnTo>
                  <a:lnTo>
                    <a:pt x="312" y="657"/>
                  </a:lnTo>
                  <a:lnTo>
                    <a:pt x="294" y="656"/>
                  </a:lnTo>
                  <a:lnTo>
                    <a:pt x="278" y="653"/>
                  </a:lnTo>
                  <a:lnTo>
                    <a:pt x="262" y="650"/>
                  </a:lnTo>
                  <a:lnTo>
                    <a:pt x="246" y="648"/>
                  </a:lnTo>
                  <a:lnTo>
                    <a:pt x="231" y="642"/>
                  </a:lnTo>
                  <a:lnTo>
                    <a:pt x="200" y="632"/>
                  </a:lnTo>
                  <a:lnTo>
                    <a:pt x="172" y="618"/>
                  </a:lnTo>
                  <a:lnTo>
                    <a:pt x="145" y="601"/>
                  </a:lnTo>
                  <a:lnTo>
                    <a:pt x="120" y="582"/>
                  </a:lnTo>
                  <a:lnTo>
                    <a:pt x="96" y="562"/>
                  </a:lnTo>
                  <a:lnTo>
                    <a:pt x="76" y="538"/>
                  </a:lnTo>
                  <a:lnTo>
                    <a:pt x="55" y="512"/>
                  </a:lnTo>
                  <a:lnTo>
                    <a:pt x="39" y="485"/>
                  </a:lnTo>
                  <a:lnTo>
                    <a:pt x="26" y="457"/>
                  </a:lnTo>
                  <a:lnTo>
                    <a:pt x="15" y="426"/>
                  </a:lnTo>
                  <a:lnTo>
                    <a:pt x="10" y="411"/>
                  </a:lnTo>
                  <a:lnTo>
                    <a:pt x="7" y="395"/>
                  </a:lnTo>
                  <a:lnTo>
                    <a:pt x="3" y="379"/>
                  </a:lnTo>
                  <a:lnTo>
                    <a:pt x="2" y="362"/>
                  </a:lnTo>
                  <a:lnTo>
                    <a:pt x="0" y="346"/>
                  </a:lnTo>
                  <a:lnTo>
                    <a:pt x="0" y="329"/>
                  </a:lnTo>
                  <a:lnTo>
                    <a:pt x="0" y="329"/>
                  </a:lnTo>
                  <a:lnTo>
                    <a:pt x="0" y="312"/>
                  </a:lnTo>
                  <a:lnTo>
                    <a:pt x="2" y="296"/>
                  </a:lnTo>
                  <a:lnTo>
                    <a:pt x="3" y="278"/>
                  </a:lnTo>
                  <a:lnTo>
                    <a:pt x="7" y="262"/>
                  </a:lnTo>
                  <a:lnTo>
                    <a:pt x="10" y="246"/>
                  </a:lnTo>
                  <a:lnTo>
                    <a:pt x="15" y="231"/>
                  </a:lnTo>
                  <a:lnTo>
                    <a:pt x="26" y="200"/>
                  </a:lnTo>
                  <a:lnTo>
                    <a:pt x="39" y="172"/>
                  </a:lnTo>
                  <a:lnTo>
                    <a:pt x="55" y="145"/>
                  </a:lnTo>
                  <a:lnTo>
                    <a:pt x="76" y="120"/>
                  </a:lnTo>
                  <a:lnTo>
                    <a:pt x="96" y="97"/>
                  </a:lnTo>
                  <a:lnTo>
                    <a:pt x="120" y="76"/>
                  </a:lnTo>
                  <a:lnTo>
                    <a:pt x="145" y="57"/>
                  </a:lnTo>
                  <a:lnTo>
                    <a:pt x="172" y="39"/>
                  </a:lnTo>
                  <a:lnTo>
                    <a:pt x="200" y="26"/>
                  </a:lnTo>
                  <a:lnTo>
                    <a:pt x="231" y="15"/>
                  </a:lnTo>
                  <a:lnTo>
                    <a:pt x="246" y="10"/>
                  </a:lnTo>
                  <a:lnTo>
                    <a:pt x="262" y="7"/>
                  </a:lnTo>
                  <a:lnTo>
                    <a:pt x="278" y="4"/>
                  </a:lnTo>
                  <a:lnTo>
                    <a:pt x="294" y="2"/>
                  </a:lnTo>
                  <a:lnTo>
                    <a:pt x="312" y="0"/>
                  </a:lnTo>
                  <a:lnTo>
                    <a:pt x="328" y="0"/>
                  </a:lnTo>
                  <a:lnTo>
                    <a:pt x="328" y="0"/>
                  </a:lnTo>
                  <a:lnTo>
                    <a:pt x="346" y="0"/>
                  </a:lnTo>
                  <a:lnTo>
                    <a:pt x="362" y="2"/>
                  </a:lnTo>
                  <a:lnTo>
                    <a:pt x="379" y="4"/>
                  </a:lnTo>
                  <a:lnTo>
                    <a:pt x="395" y="7"/>
                  </a:lnTo>
                  <a:lnTo>
                    <a:pt x="410" y="10"/>
                  </a:lnTo>
                  <a:lnTo>
                    <a:pt x="426" y="15"/>
                  </a:lnTo>
                  <a:lnTo>
                    <a:pt x="457" y="26"/>
                  </a:lnTo>
                  <a:lnTo>
                    <a:pt x="485" y="39"/>
                  </a:lnTo>
                  <a:lnTo>
                    <a:pt x="512" y="57"/>
                  </a:lnTo>
                  <a:lnTo>
                    <a:pt x="538" y="76"/>
                  </a:lnTo>
                  <a:lnTo>
                    <a:pt x="560" y="97"/>
                  </a:lnTo>
                  <a:lnTo>
                    <a:pt x="582" y="120"/>
                  </a:lnTo>
                  <a:lnTo>
                    <a:pt x="601" y="145"/>
                  </a:lnTo>
                  <a:lnTo>
                    <a:pt x="618" y="172"/>
                  </a:lnTo>
                  <a:lnTo>
                    <a:pt x="632" y="200"/>
                  </a:lnTo>
                  <a:lnTo>
                    <a:pt x="642" y="231"/>
                  </a:lnTo>
                  <a:lnTo>
                    <a:pt x="646" y="246"/>
                  </a:lnTo>
                  <a:lnTo>
                    <a:pt x="650" y="262"/>
                  </a:lnTo>
                  <a:lnTo>
                    <a:pt x="653" y="278"/>
                  </a:lnTo>
                  <a:lnTo>
                    <a:pt x="656" y="296"/>
                  </a:lnTo>
                  <a:lnTo>
                    <a:pt x="657" y="312"/>
                  </a:lnTo>
                  <a:lnTo>
                    <a:pt x="657" y="329"/>
                  </a:lnTo>
                  <a:lnTo>
                    <a:pt x="657" y="329"/>
                  </a:lnTo>
                  <a:lnTo>
                    <a:pt x="657" y="346"/>
                  </a:lnTo>
                  <a:lnTo>
                    <a:pt x="656" y="362"/>
                  </a:lnTo>
                  <a:lnTo>
                    <a:pt x="653" y="379"/>
                  </a:lnTo>
                  <a:lnTo>
                    <a:pt x="650" y="395"/>
                  </a:lnTo>
                  <a:lnTo>
                    <a:pt x="646" y="411"/>
                  </a:lnTo>
                  <a:lnTo>
                    <a:pt x="642" y="426"/>
                  </a:lnTo>
                  <a:lnTo>
                    <a:pt x="632" y="457"/>
                  </a:lnTo>
                  <a:lnTo>
                    <a:pt x="618" y="485"/>
                  </a:lnTo>
                  <a:lnTo>
                    <a:pt x="601" y="512"/>
                  </a:lnTo>
                  <a:lnTo>
                    <a:pt x="582" y="538"/>
                  </a:lnTo>
                  <a:lnTo>
                    <a:pt x="560" y="562"/>
                  </a:lnTo>
                  <a:lnTo>
                    <a:pt x="538" y="582"/>
                  </a:lnTo>
                  <a:lnTo>
                    <a:pt x="512" y="601"/>
                  </a:lnTo>
                  <a:lnTo>
                    <a:pt x="485" y="618"/>
                  </a:lnTo>
                  <a:lnTo>
                    <a:pt x="457" y="632"/>
                  </a:lnTo>
                  <a:lnTo>
                    <a:pt x="426" y="642"/>
                  </a:lnTo>
                  <a:lnTo>
                    <a:pt x="410" y="648"/>
                  </a:lnTo>
                  <a:lnTo>
                    <a:pt x="395" y="650"/>
                  </a:lnTo>
                  <a:lnTo>
                    <a:pt x="379" y="653"/>
                  </a:lnTo>
                  <a:lnTo>
                    <a:pt x="362" y="656"/>
                  </a:lnTo>
                  <a:lnTo>
                    <a:pt x="346" y="657"/>
                  </a:lnTo>
                  <a:lnTo>
                    <a:pt x="328" y="657"/>
                  </a:lnTo>
                  <a:lnTo>
                    <a:pt x="328" y="657"/>
                  </a:lnTo>
                  <a:close/>
                  <a:moveTo>
                    <a:pt x="328" y="38"/>
                  </a:moveTo>
                  <a:lnTo>
                    <a:pt x="328" y="38"/>
                  </a:lnTo>
                  <a:lnTo>
                    <a:pt x="299" y="39"/>
                  </a:lnTo>
                  <a:lnTo>
                    <a:pt x="270" y="43"/>
                  </a:lnTo>
                  <a:lnTo>
                    <a:pt x="242" y="51"/>
                  </a:lnTo>
                  <a:lnTo>
                    <a:pt x="215" y="61"/>
                  </a:lnTo>
                  <a:lnTo>
                    <a:pt x="190" y="73"/>
                  </a:lnTo>
                  <a:lnTo>
                    <a:pt x="166" y="88"/>
                  </a:lnTo>
                  <a:lnTo>
                    <a:pt x="144" y="104"/>
                  </a:lnTo>
                  <a:lnTo>
                    <a:pt x="123" y="123"/>
                  </a:lnTo>
                  <a:lnTo>
                    <a:pt x="104" y="144"/>
                  </a:lnTo>
                  <a:lnTo>
                    <a:pt x="88" y="166"/>
                  </a:lnTo>
                  <a:lnTo>
                    <a:pt x="73" y="190"/>
                  </a:lnTo>
                  <a:lnTo>
                    <a:pt x="61" y="215"/>
                  </a:lnTo>
                  <a:lnTo>
                    <a:pt x="50" y="242"/>
                  </a:lnTo>
                  <a:lnTo>
                    <a:pt x="43" y="270"/>
                  </a:lnTo>
                  <a:lnTo>
                    <a:pt x="39" y="298"/>
                  </a:lnTo>
                  <a:lnTo>
                    <a:pt x="38" y="329"/>
                  </a:lnTo>
                  <a:lnTo>
                    <a:pt x="38" y="329"/>
                  </a:lnTo>
                  <a:lnTo>
                    <a:pt x="39" y="359"/>
                  </a:lnTo>
                  <a:lnTo>
                    <a:pt x="43" y="387"/>
                  </a:lnTo>
                  <a:lnTo>
                    <a:pt x="50" y="415"/>
                  </a:lnTo>
                  <a:lnTo>
                    <a:pt x="61" y="442"/>
                  </a:lnTo>
                  <a:lnTo>
                    <a:pt x="73" y="468"/>
                  </a:lnTo>
                  <a:lnTo>
                    <a:pt x="88" y="492"/>
                  </a:lnTo>
                  <a:lnTo>
                    <a:pt x="104" y="513"/>
                  </a:lnTo>
                  <a:lnTo>
                    <a:pt x="123" y="535"/>
                  </a:lnTo>
                  <a:lnTo>
                    <a:pt x="144" y="554"/>
                  </a:lnTo>
                  <a:lnTo>
                    <a:pt x="166" y="570"/>
                  </a:lnTo>
                  <a:lnTo>
                    <a:pt x="190" y="585"/>
                  </a:lnTo>
                  <a:lnTo>
                    <a:pt x="215" y="597"/>
                  </a:lnTo>
                  <a:lnTo>
                    <a:pt x="242" y="607"/>
                  </a:lnTo>
                  <a:lnTo>
                    <a:pt x="270" y="614"/>
                  </a:lnTo>
                  <a:lnTo>
                    <a:pt x="299" y="618"/>
                  </a:lnTo>
                  <a:lnTo>
                    <a:pt x="328" y="620"/>
                  </a:lnTo>
                  <a:lnTo>
                    <a:pt x="328" y="620"/>
                  </a:lnTo>
                  <a:lnTo>
                    <a:pt x="358" y="618"/>
                  </a:lnTo>
                  <a:lnTo>
                    <a:pt x="387" y="614"/>
                  </a:lnTo>
                  <a:lnTo>
                    <a:pt x="415" y="607"/>
                  </a:lnTo>
                  <a:lnTo>
                    <a:pt x="442" y="597"/>
                  </a:lnTo>
                  <a:lnTo>
                    <a:pt x="468" y="585"/>
                  </a:lnTo>
                  <a:lnTo>
                    <a:pt x="491" y="570"/>
                  </a:lnTo>
                  <a:lnTo>
                    <a:pt x="513" y="554"/>
                  </a:lnTo>
                  <a:lnTo>
                    <a:pt x="535" y="535"/>
                  </a:lnTo>
                  <a:lnTo>
                    <a:pt x="554" y="513"/>
                  </a:lnTo>
                  <a:lnTo>
                    <a:pt x="570" y="492"/>
                  </a:lnTo>
                  <a:lnTo>
                    <a:pt x="585" y="468"/>
                  </a:lnTo>
                  <a:lnTo>
                    <a:pt x="597" y="442"/>
                  </a:lnTo>
                  <a:lnTo>
                    <a:pt x="606" y="415"/>
                  </a:lnTo>
                  <a:lnTo>
                    <a:pt x="614" y="387"/>
                  </a:lnTo>
                  <a:lnTo>
                    <a:pt x="618" y="359"/>
                  </a:lnTo>
                  <a:lnTo>
                    <a:pt x="620" y="329"/>
                  </a:lnTo>
                  <a:lnTo>
                    <a:pt x="620" y="329"/>
                  </a:lnTo>
                  <a:lnTo>
                    <a:pt x="618" y="298"/>
                  </a:lnTo>
                  <a:lnTo>
                    <a:pt x="614" y="270"/>
                  </a:lnTo>
                  <a:lnTo>
                    <a:pt x="606" y="242"/>
                  </a:lnTo>
                  <a:lnTo>
                    <a:pt x="597" y="215"/>
                  </a:lnTo>
                  <a:lnTo>
                    <a:pt x="585" y="190"/>
                  </a:lnTo>
                  <a:lnTo>
                    <a:pt x="570" y="166"/>
                  </a:lnTo>
                  <a:lnTo>
                    <a:pt x="554" y="144"/>
                  </a:lnTo>
                  <a:lnTo>
                    <a:pt x="535" y="123"/>
                  </a:lnTo>
                  <a:lnTo>
                    <a:pt x="513" y="104"/>
                  </a:lnTo>
                  <a:lnTo>
                    <a:pt x="491" y="88"/>
                  </a:lnTo>
                  <a:lnTo>
                    <a:pt x="468" y="73"/>
                  </a:lnTo>
                  <a:lnTo>
                    <a:pt x="442" y="61"/>
                  </a:lnTo>
                  <a:lnTo>
                    <a:pt x="415" y="51"/>
                  </a:lnTo>
                  <a:lnTo>
                    <a:pt x="387" y="43"/>
                  </a:lnTo>
                  <a:lnTo>
                    <a:pt x="358" y="39"/>
                  </a:lnTo>
                  <a:lnTo>
                    <a:pt x="328" y="38"/>
                  </a:lnTo>
                  <a:lnTo>
                    <a:pt x="328" y="38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9525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B2DF8A5-950F-5BB9-46B3-47DAD0129581}"/>
                </a:ext>
              </a:extLst>
            </p:cNvPr>
            <p:cNvCxnSpPr/>
            <p:nvPr/>
          </p:nvCxnSpPr>
          <p:spPr>
            <a:xfrm>
              <a:off x="5196019" y="5452245"/>
              <a:ext cx="1803991" cy="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E3B1E98C-796B-2086-0BBB-7ED96506DF27}"/>
                </a:ext>
              </a:extLst>
            </p:cNvPr>
            <p:cNvGrpSpPr/>
            <p:nvPr/>
          </p:nvGrpSpPr>
          <p:grpSpPr>
            <a:xfrm>
              <a:off x="5391580" y="2582184"/>
              <a:ext cx="381237" cy="577309"/>
              <a:chOff x="1286204" y="2838640"/>
              <a:chExt cx="261991" cy="396729"/>
            </a:xfrm>
            <a:solidFill>
              <a:schemeClr val="tx2"/>
            </a:solidFill>
          </p:grpSpPr>
          <p:sp>
            <p:nvSpPr>
              <p:cNvPr id="64" name="Freeform 109">
                <a:extLst>
                  <a:ext uri="{FF2B5EF4-FFF2-40B4-BE49-F238E27FC236}">
                    <a16:creationId xmlns:a16="http://schemas.microsoft.com/office/drawing/2014/main" id="{EC8D27E4-9B3E-C2CD-9D7C-7CDB2AFE6A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8524" y="2838640"/>
                <a:ext cx="24952" cy="49903"/>
              </a:xfrm>
              <a:custGeom>
                <a:avLst/>
                <a:gdLst>
                  <a:gd name="T0" fmla="*/ 9 w 19"/>
                  <a:gd name="T1" fmla="*/ 39 h 39"/>
                  <a:gd name="T2" fmla="*/ 9 w 19"/>
                  <a:gd name="T3" fmla="*/ 39 h 39"/>
                  <a:gd name="T4" fmla="*/ 12 w 19"/>
                  <a:gd name="T5" fmla="*/ 39 h 39"/>
                  <a:gd name="T6" fmla="*/ 16 w 19"/>
                  <a:gd name="T7" fmla="*/ 37 h 39"/>
                  <a:gd name="T8" fmla="*/ 17 w 19"/>
                  <a:gd name="T9" fmla="*/ 34 h 39"/>
                  <a:gd name="T10" fmla="*/ 19 w 19"/>
                  <a:gd name="T11" fmla="*/ 30 h 39"/>
                  <a:gd name="T12" fmla="*/ 19 w 19"/>
                  <a:gd name="T13" fmla="*/ 9 h 39"/>
                  <a:gd name="T14" fmla="*/ 19 w 19"/>
                  <a:gd name="T15" fmla="*/ 9 h 39"/>
                  <a:gd name="T16" fmla="*/ 17 w 19"/>
                  <a:gd name="T17" fmla="*/ 6 h 39"/>
                  <a:gd name="T18" fmla="*/ 16 w 19"/>
                  <a:gd name="T19" fmla="*/ 3 h 39"/>
                  <a:gd name="T20" fmla="*/ 12 w 19"/>
                  <a:gd name="T21" fmla="*/ 0 h 39"/>
                  <a:gd name="T22" fmla="*/ 9 w 19"/>
                  <a:gd name="T23" fmla="*/ 0 h 39"/>
                  <a:gd name="T24" fmla="*/ 9 w 19"/>
                  <a:gd name="T25" fmla="*/ 0 h 39"/>
                  <a:gd name="T26" fmla="*/ 5 w 19"/>
                  <a:gd name="T27" fmla="*/ 0 h 39"/>
                  <a:gd name="T28" fmla="*/ 2 w 19"/>
                  <a:gd name="T29" fmla="*/ 3 h 39"/>
                  <a:gd name="T30" fmla="*/ 0 w 19"/>
                  <a:gd name="T31" fmla="*/ 6 h 39"/>
                  <a:gd name="T32" fmla="*/ 0 w 19"/>
                  <a:gd name="T33" fmla="*/ 9 h 39"/>
                  <a:gd name="T34" fmla="*/ 0 w 19"/>
                  <a:gd name="T35" fmla="*/ 30 h 39"/>
                  <a:gd name="T36" fmla="*/ 0 w 19"/>
                  <a:gd name="T37" fmla="*/ 30 h 39"/>
                  <a:gd name="T38" fmla="*/ 0 w 19"/>
                  <a:gd name="T39" fmla="*/ 34 h 39"/>
                  <a:gd name="T40" fmla="*/ 2 w 19"/>
                  <a:gd name="T41" fmla="*/ 37 h 39"/>
                  <a:gd name="T42" fmla="*/ 5 w 19"/>
                  <a:gd name="T43" fmla="*/ 39 h 39"/>
                  <a:gd name="T44" fmla="*/ 9 w 19"/>
                  <a:gd name="T45" fmla="*/ 39 h 39"/>
                  <a:gd name="T46" fmla="*/ 9 w 19"/>
                  <a:gd name="T4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39">
                    <a:moveTo>
                      <a:pt x="9" y="39"/>
                    </a:moveTo>
                    <a:lnTo>
                      <a:pt x="9" y="39"/>
                    </a:lnTo>
                    <a:lnTo>
                      <a:pt x="12" y="39"/>
                    </a:lnTo>
                    <a:lnTo>
                      <a:pt x="16" y="37"/>
                    </a:lnTo>
                    <a:lnTo>
                      <a:pt x="17" y="34"/>
                    </a:lnTo>
                    <a:lnTo>
                      <a:pt x="19" y="30"/>
                    </a:lnTo>
                    <a:lnTo>
                      <a:pt x="19" y="9"/>
                    </a:lnTo>
                    <a:lnTo>
                      <a:pt x="19" y="9"/>
                    </a:lnTo>
                    <a:lnTo>
                      <a:pt x="17" y="6"/>
                    </a:lnTo>
                    <a:lnTo>
                      <a:pt x="16" y="3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5" y="39"/>
                    </a:lnTo>
                    <a:lnTo>
                      <a:pt x="9" y="39"/>
                    </a:lnTo>
                    <a:lnTo>
                      <a:pt x="9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65" name="Freeform 110">
                <a:extLst>
                  <a:ext uri="{FF2B5EF4-FFF2-40B4-BE49-F238E27FC236}">
                    <a16:creationId xmlns:a16="http://schemas.microsoft.com/office/drawing/2014/main" id="{407C6DB3-7B68-0154-CED8-7A6E73A909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5933" y="2866086"/>
                <a:ext cx="42418" cy="42418"/>
              </a:xfrm>
              <a:custGeom>
                <a:avLst/>
                <a:gdLst>
                  <a:gd name="T0" fmla="*/ 10 w 34"/>
                  <a:gd name="T1" fmla="*/ 33 h 33"/>
                  <a:gd name="T2" fmla="*/ 10 w 34"/>
                  <a:gd name="T3" fmla="*/ 33 h 33"/>
                  <a:gd name="T4" fmla="*/ 12 w 34"/>
                  <a:gd name="T5" fmla="*/ 32 h 33"/>
                  <a:gd name="T6" fmla="*/ 16 w 34"/>
                  <a:gd name="T7" fmla="*/ 31 h 33"/>
                  <a:gd name="T8" fmla="*/ 31 w 34"/>
                  <a:gd name="T9" fmla="*/ 16 h 33"/>
                  <a:gd name="T10" fmla="*/ 31 w 34"/>
                  <a:gd name="T11" fmla="*/ 16 h 33"/>
                  <a:gd name="T12" fmla="*/ 33 w 34"/>
                  <a:gd name="T13" fmla="*/ 12 h 33"/>
                  <a:gd name="T14" fmla="*/ 34 w 34"/>
                  <a:gd name="T15" fmla="*/ 9 h 33"/>
                  <a:gd name="T16" fmla="*/ 33 w 34"/>
                  <a:gd name="T17" fmla="*/ 5 h 33"/>
                  <a:gd name="T18" fmla="*/ 31 w 34"/>
                  <a:gd name="T19" fmla="*/ 3 h 33"/>
                  <a:gd name="T20" fmla="*/ 31 w 34"/>
                  <a:gd name="T21" fmla="*/ 3 h 33"/>
                  <a:gd name="T22" fmla="*/ 29 w 34"/>
                  <a:gd name="T23" fmla="*/ 0 h 33"/>
                  <a:gd name="T24" fmla="*/ 25 w 34"/>
                  <a:gd name="T25" fmla="*/ 0 h 33"/>
                  <a:gd name="T26" fmla="*/ 21 w 34"/>
                  <a:gd name="T27" fmla="*/ 0 h 33"/>
                  <a:gd name="T28" fmla="*/ 18 w 34"/>
                  <a:gd name="T29" fmla="*/ 3 h 33"/>
                  <a:gd name="T30" fmla="*/ 3 w 34"/>
                  <a:gd name="T31" fmla="*/ 17 h 33"/>
                  <a:gd name="T32" fmla="*/ 3 w 34"/>
                  <a:gd name="T33" fmla="*/ 17 h 33"/>
                  <a:gd name="T34" fmla="*/ 0 w 34"/>
                  <a:gd name="T35" fmla="*/ 20 h 33"/>
                  <a:gd name="T36" fmla="*/ 0 w 34"/>
                  <a:gd name="T37" fmla="*/ 24 h 33"/>
                  <a:gd name="T38" fmla="*/ 0 w 34"/>
                  <a:gd name="T39" fmla="*/ 27 h 33"/>
                  <a:gd name="T40" fmla="*/ 3 w 34"/>
                  <a:gd name="T41" fmla="*/ 31 h 33"/>
                  <a:gd name="T42" fmla="*/ 3 w 34"/>
                  <a:gd name="T43" fmla="*/ 31 h 33"/>
                  <a:gd name="T44" fmla="*/ 6 w 34"/>
                  <a:gd name="T45" fmla="*/ 32 h 33"/>
                  <a:gd name="T46" fmla="*/ 10 w 34"/>
                  <a:gd name="T47" fmla="*/ 33 h 33"/>
                  <a:gd name="T48" fmla="*/ 10 w 34"/>
                  <a:gd name="T49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4" h="33">
                    <a:moveTo>
                      <a:pt x="10" y="33"/>
                    </a:moveTo>
                    <a:lnTo>
                      <a:pt x="10" y="33"/>
                    </a:lnTo>
                    <a:lnTo>
                      <a:pt x="12" y="32"/>
                    </a:lnTo>
                    <a:lnTo>
                      <a:pt x="16" y="31"/>
                    </a:lnTo>
                    <a:lnTo>
                      <a:pt x="31" y="16"/>
                    </a:lnTo>
                    <a:lnTo>
                      <a:pt x="31" y="16"/>
                    </a:lnTo>
                    <a:lnTo>
                      <a:pt x="33" y="12"/>
                    </a:lnTo>
                    <a:lnTo>
                      <a:pt x="34" y="9"/>
                    </a:lnTo>
                    <a:lnTo>
                      <a:pt x="33" y="5"/>
                    </a:lnTo>
                    <a:lnTo>
                      <a:pt x="31" y="3"/>
                    </a:lnTo>
                    <a:lnTo>
                      <a:pt x="31" y="3"/>
                    </a:lnTo>
                    <a:lnTo>
                      <a:pt x="29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8" y="3"/>
                    </a:lnTo>
                    <a:lnTo>
                      <a:pt x="3" y="17"/>
                    </a:lnTo>
                    <a:lnTo>
                      <a:pt x="3" y="17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0" y="27"/>
                    </a:lnTo>
                    <a:lnTo>
                      <a:pt x="3" y="31"/>
                    </a:lnTo>
                    <a:lnTo>
                      <a:pt x="3" y="31"/>
                    </a:lnTo>
                    <a:lnTo>
                      <a:pt x="6" y="32"/>
                    </a:lnTo>
                    <a:lnTo>
                      <a:pt x="10" y="33"/>
                    </a:lnTo>
                    <a:lnTo>
                      <a:pt x="10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66" name="Freeform 111">
                <a:extLst>
                  <a:ext uri="{FF2B5EF4-FFF2-40B4-BE49-F238E27FC236}">
                    <a16:creationId xmlns:a16="http://schemas.microsoft.com/office/drawing/2014/main" id="{0DEF3462-F890-D679-36D3-BA2257D3D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5894" y="2930960"/>
                <a:ext cx="49903" cy="24952"/>
              </a:xfrm>
              <a:custGeom>
                <a:avLst/>
                <a:gdLst>
                  <a:gd name="T0" fmla="*/ 0 w 40"/>
                  <a:gd name="T1" fmla="*/ 10 h 19"/>
                  <a:gd name="T2" fmla="*/ 0 w 40"/>
                  <a:gd name="T3" fmla="*/ 10 h 19"/>
                  <a:gd name="T4" fmla="*/ 1 w 40"/>
                  <a:gd name="T5" fmla="*/ 12 h 19"/>
                  <a:gd name="T6" fmla="*/ 3 w 40"/>
                  <a:gd name="T7" fmla="*/ 16 h 19"/>
                  <a:gd name="T8" fmla="*/ 7 w 40"/>
                  <a:gd name="T9" fmla="*/ 18 h 19"/>
                  <a:gd name="T10" fmla="*/ 10 w 40"/>
                  <a:gd name="T11" fmla="*/ 19 h 19"/>
                  <a:gd name="T12" fmla="*/ 31 w 40"/>
                  <a:gd name="T13" fmla="*/ 19 h 19"/>
                  <a:gd name="T14" fmla="*/ 31 w 40"/>
                  <a:gd name="T15" fmla="*/ 19 h 19"/>
                  <a:gd name="T16" fmla="*/ 35 w 40"/>
                  <a:gd name="T17" fmla="*/ 18 h 19"/>
                  <a:gd name="T18" fmla="*/ 38 w 40"/>
                  <a:gd name="T19" fmla="*/ 16 h 19"/>
                  <a:gd name="T20" fmla="*/ 39 w 40"/>
                  <a:gd name="T21" fmla="*/ 12 h 19"/>
                  <a:gd name="T22" fmla="*/ 40 w 40"/>
                  <a:gd name="T23" fmla="*/ 10 h 19"/>
                  <a:gd name="T24" fmla="*/ 40 w 40"/>
                  <a:gd name="T25" fmla="*/ 10 h 19"/>
                  <a:gd name="T26" fmla="*/ 39 w 40"/>
                  <a:gd name="T27" fmla="*/ 6 h 19"/>
                  <a:gd name="T28" fmla="*/ 38 w 40"/>
                  <a:gd name="T29" fmla="*/ 3 h 19"/>
                  <a:gd name="T30" fmla="*/ 35 w 40"/>
                  <a:gd name="T31" fmla="*/ 0 h 19"/>
                  <a:gd name="T32" fmla="*/ 31 w 40"/>
                  <a:gd name="T33" fmla="*/ 0 h 19"/>
                  <a:gd name="T34" fmla="*/ 10 w 40"/>
                  <a:gd name="T35" fmla="*/ 0 h 19"/>
                  <a:gd name="T36" fmla="*/ 10 w 40"/>
                  <a:gd name="T37" fmla="*/ 0 h 19"/>
                  <a:gd name="T38" fmla="*/ 7 w 40"/>
                  <a:gd name="T39" fmla="*/ 0 h 19"/>
                  <a:gd name="T40" fmla="*/ 3 w 40"/>
                  <a:gd name="T41" fmla="*/ 3 h 19"/>
                  <a:gd name="T42" fmla="*/ 1 w 40"/>
                  <a:gd name="T43" fmla="*/ 6 h 19"/>
                  <a:gd name="T44" fmla="*/ 0 w 40"/>
                  <a:gd name="T45" fmla="*/ 10 h 19"/>
                  <a:gd name="T46" fmla="*/ 0 w 40"/>
                  <a:gd name="T4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0" h="19">
                    <a:moveTo>
                      <a:pt x="0" y="10"/>
                    </a:moveTo>
                    <a:lnTo>
                      <a:pt x="0" y="10"/>
                    </a:lnTo>
                    <a:lnTo>
                      <a:pt x="1" y="12"/>
                    </a:lnTo>
                    <a:lnTo>
                      <a:pt x="3" y="16"/>
                    </a:lnTo>
                    <a:lnTo>
                      <a:pt x="7" y="18"/>
                    </a:lnTo>
                    <a:lnTo>
                      <a:pt x="10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5" y="18"/>
                    </a:lnTo>
                    <a:lnTo>
                      <a:pt x="38" y="16"/>
                    </a:lnTo>
                    <a:lnTo>
                      <a:pt x="39" y="12"/>
                    </a:lnTo>
                    <a:lnTo>
                      <a:pt x="40" y="10"/>
                    </a:lnTo>
                    <a:lnTo>
                      <a:pt x="40" y="10"/>
                    </a:lnTo>
                    <a:lnTo>
                      <a:pt x="39" y="6"/>
                    </a:lnTo>
                    <a:lnTo>
                      <a:pt x="38" y="3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6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67" name="Freeform 112">
                <a:extLst>
                  <a:ext uri="{FF2B5EF4-FFF2-40B4-BE49-F238E27FC236}">
                    <a16:creationId xmlns:a16="http://schemas.microsoft.com/office/drawing/2014/main" id="{C3FA01D0-07E4-3587-0D01-5BA4D6E658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3650" y="2866086"/>
                <a:ext cx="42418" cy="42418"/>
              </a:xfrm>
              <a:custGeom>
                <a:avLst/>
                <a:gdLst>
                  <a:gd name="T0" fmla="*/ 18 w 34"/>
                  <a:gd name="T1" fmla="*/ 31 h 33"/>
                  <a:gd name="T2" fmla="*/ 18 w 34"/>
                  <a:gd name="T3" fmla="*/ 31 h 33"/>
                  <a:gd name="T4" fmla="*/ 21 w 34"/>
                  <a:gd name="T5" fmla="*/ 32 h 33"/>
                  <a:gd name="T6" fmla="*/ 25 w 34"/>
                  <a:gd name="T7" fmla="*/ 33 h 33"/>
                  <a:gd name="T8" fmla="*/ 25 w 34"/>
                  <a:gd name="T9" fmla="*/ 33 h 33"/>
                  <a:gd name="T10" fmla="*/ 29 w 34"/>
                  <a:gd name="T11" fmla="*/ 32 h 33"/>
                  <a:gd name="T12" fmla="*/ 31 w 34"/>
                  <a:gd name="T13" fmla="*/ 31 h 33"/>
                  <a:gd name="T14" fmla="*/ 31 w 34"/>
                  <a:gd name="T15" fmla="*/ 31 h 33"/>
                  <a:gd name="T16" fmla="*/ 33 w 34"/>
                  <a:gd name="T17" fmla="*/ 27 h 33"/>
                  <a:gd name="T18" fmla="*/ 34 w 34"/>
                  <a:gd name="T19" fmla="*/ 24 h 33"/>
                  <a:gd name="T20" fmla="*/ 33 w 34"/>
                  <a:gd name="T21" fmla="*/ 20 h 33"/>
                  <a:gd name="T22" fmla="*/ 31 w 34"/>
                  <a:gd name="T23" fmla="*/ 17 h 33"/>
                  <a:gd name="T24" fmla="*/ 17 w 34"/>
                  <a:gd name="T25" fmla="*/ 3 h 33"/>
                  <a:gd name="T26" fmla="*/ 17 w 34"/>
                  <a:gd name="T27" fmla="*/ 3 h 33"/>
                  <a:gd name="T28" fmla="*/ 13 w 34"/>
                  <a:gd name="T29" fmla="*/ 0 h 33"/>
                  <a:gd name="T30" fmla="*/ 10 w 34"/>
                  <a:gd name="T31" fmla="*/ 0 h 33"/>
                  <a:gd name="T32" fmla="*/ 6 w 34"/>
                  <a:gd name="T33" fmla="*/ 0 h 33"/>
                  <a:gd name="T34" fmla="*/ 3 w 34"/>
                  <a:gd name="T35" fmla="*/ 3 h 33"/>
                  <a:gd name="T36" fmla="*/ 3 w 34"/>
                  <a:gd name="T37" fmla="*/ 3 h 33"/>
                  <a:gd name="T38" fmla="*/ 0 w 34"/>
                  <a:gd name="T39" fmla="*/ 5 h 33"/>
                  <a:gd name="T40" fmla="*/ 0 w 34"/>
                  <a:gd name="T41" fmla="*/ 9 h 33"/>
                  <a:gd name="T42" fmla="*/ 0 w 34"/>
                  <a:gd name="T43" fmla="*/ 12 h 33"/>
                  <a:gd name="T44" fmla="*/ 3 w 34"/>
                  <a:gd name="T45" fmla="*/ 16 h 33"/>
                  <a:gd name="T46" fmla="*/ 18 w 34"/>
                  <a:gd name="T47" fmla="*/ 3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" h="33">
                    <a:moveTo>
                      <a:pt x="18" y="31"/>
                    </a:moveTo>
                    <a:lnTo>
                      <a:pt x="18" y="31"/>
                    </a:lnTo>
                    <a:lnTo>
                      <a:pt x="21" y="32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9" y="32"/>
                    </a:lnTo>
                    <a:lnTo>
                      <a:pt x="31" y="31"/>
                    </a:lnTo>
                    <a:lnTo>
                      <a:pt x="31" y="31"/>
                    </a:lnTo>
                    <a:lnTo>
                      <a:pt x="33" y="27"/>
                    </a:lnTo>
                    <a:lnTo>
                      <a:pt x="34" y="24"/>
                    </a:lnTo>
                    <a:lnTo>
                      <a:pt x="33" y="20"/>
                    </a:lnTo>
                    <a:lnTo>
                      <a:pt x="31" y="17"/>
                    </a:lnTo>
                    <a:lnTo>
                      <a:pt x="17" y="3"/>
                    </a:lnTo>
                    <a:lnTo>
                      <a:pt x="17" y="3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3" y="16"/>
                    </a:lnTo>
                    <a:lnTo>
                      <a:pt x="18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68" name="Freeform 113">
                <a:extLst>
                  <a:ext uri="{FF2B5EF4-FFF2-40B4-BE49-F238E27FC236}">
                    <a16:creationId xmlns:a16="http://schemas.microsoft.com/office/drawing/2014/main" id="{027838BB-FE51-7A0F-6ED5-59E8AA6A82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6204" y="2930960"/>
                <a:ext cx="49903" cy="24952"/>
              </a:xfrm>
              <a:custGeom>
                <a:avLst/>
                <a:gdLst>
                  <a:gd name="T0" fmla="*/ 39 w 39"/>
                  <a:gd name="T1" fmla="*/ 10 h 19"/>
                  <a:gd name="T2" fmla="*/ 39 w 39"/>
                  <a:gd name="T3" fmla="*/ 10 h 19"/>
                  <a:gd name="T4" fmla="*/ 39 w 39"/>
                  <a:gd name="T5" fmla="*/ 6 h 19"/>
                  <a:gd name="T6" fmla="*/ 36 w 39"/>
                  <a:gd name="T7" fmla="*/ 3 h 19"/>
                  <a:gd name="T8" fmla="*/ 34 w 39"/>
                  <a:gd name="T9" fmla="*/ 0 h 19"/>
                  <a:gd name="T10" fmla="*/ 29 w 39"/>
                  <a:gd name="T11" fmla="*/ 0 h 19"/>
                  <a:gd name="T12" fmla="*/ 8 w 39"/>
                  <a:gd name="T13" fmla="*/ 0 h 19"/>
                  <a:gd name="T14" fmla="*/ 8 w 39"/>
                  <a:gd name="T15" fmla="*/ 0 h 19"/>
                  <a:gd name="T16" fmla="*/ 5 w 39"/>
                  <a:gd name="T17" fmla="*/ 0 h 19"/>
                  <a:gd name="T18" fmla="*/ 3 w 39"/>
                  <a:gd name="T19" fmla="*/ 3 h 19"/>
                  <a:gd name="T20" fmla="*/ 0 w 39"/>
                  <a:gd name="T21" fmla="*/ 6 h 19"/>
                  <a:gd name="T22" fmla="*/ 0 w 39"/>
                  <a:gd name="T23" fmla="*/ 10 h 19"/>
                  <a:gd name="T24" fmla="*/ 0 w 39"/>
                  <a:gd name="T25" fmla="*/ 10 h 19"/>
                  <a:gd name="T26" fmla="*/ 0 w 39"/>
                  <a:gd name="T27" fmla="*/ 12 h 19"/>
                  <a:gd name="T28" fmla="*/ 3 w 39"/>
                  <a:gd name="T29" fmla="*/ 16 h 19"/>
                  <a:gd name="T30" fmla="*/ 5 w 39"/>
                  <a:gd name="T31" fmla="*/ 18 h 19"/>
                  <a:gd name="T32" fmla="*/ 8 w 39"/>
                  <a:gd name="T33" fmla="*/ 19 h 19"/>
                  <a:gd name="T34" fmla="*/ 29 w 39"/>
                  <a:gd name="T35" fmla="*/ 19 h 19"/>
                  <a:gd name="T36" fmla="*/ 29 w 39"/>
                  <a:gd name="T37" fmla="*/ 19 h 19"/>
                  <a:gd name="T38" fmla="*/ 34 w 39"/>
                  <a:gd name="T39" fmla="*/ 18 h 19"/>
                  <a:gd name="T40" fmla="*/ 36 w 39"/>
                  <a:gd name="T41" fmla="*/ 16 h 19"/>
                  <a:gd name="T42" fmla="*/ 39 w 39"/>
                  <a:gd name="T43" fmla="*/ 12 h 19"/>
                  <a:gd name="T44" fmla="*/ 39 w 39"/>
                  <a:gd name="T45" fmla="*/ 10 h 19"/>
                  <a:gd name="T46" fmla="*/ 39 w 39"/>
                  <a:gd name="T4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19">
                    <a:moveTo>
                      <a:pt x="39" y="10"/>
                    </a:moveTo>
                    <a:lnTo>
                      <a:pt x="39" y="10"/>
                    </a:lnTo>
                    <a:lnTo>
                      <a:pt x="39" y="6"/>
                    </a:lnTo>
                    <a:lnTo>
                      <a:pt x="36" y="3"/>
                    </a:lnTo>
                    <a:lnTo>
                      <a:pt x="34" y="0"/>
                    </a:lnTo>
                    <a:lnTo>
                      <a:pt x="2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3" y="16"/>
                    </a:lnTo>
                    <a:lnTo>
                      <a:pt x="5" y="18"/>
                    </a:lnTo>
                    <a:lnTo>
                      <a:pt x="8" y="19"/>
                    </a:lnTo>
                    <a:lnTo>
                      <a:pt x="29" y="19"/>
                    </a:lnTo>
                    <a:lnTo>
                      <a:pt x="29" y="19"/>
                    </a:lnTo>
                    <a:lnTo>
                      <a:pt x="34" y="18"/>
                    </a:lnTo>
                    <a:lnTo>
                      <a:pt x="36" y="16"/>
                    </a:lnTo>
                    <a:lnTo>
                      <a:pt x="39" y="12"/>
                    </a:lnTo>
                    <a:lnTo>
                      <a:pt x="39" y="10"/>
                    </a:lnTo>
                    <a:lnTo>
                      <a:pt x="39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69" name="Freeform 114">
                <a:extLst>
                  <a:ext uri="{FF2B5EF4-FFF2-40B4-BE49-F238E27FC236}">
                    <a16:creationId xmlns:a16="http://schemas.microsoft.com/office/drawing/2014/main" id="{7DE0A713-8C62-A105-9785-0728E98E83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8640" y="2915989"/>
                <a:ext cx="229555" cy="319380"/>
              </a:xfrm>
              <a:custGeom>
                <a:avLst/>
                <a:gdLst>
                  <a:gd name="T0" fmla="*/ 167 w 184"/>
                  <a:gd name="T1" fmla="*/ 106 h 255"/>
                  <a:gd name="T2" fmla="*/ 156 w 184"/>
                  <a:gd name="T3" fmla="*/ 110 h 255"/>
                  <a:gd name="T4" fmla="*/ 150 w 184"/>
                  <a:gd name="T5" fmla="*/ 117 h 255"/>
                  <a:gd name="T6" fmla="*/ 149 w 184"/>
                  <a:gd name="T7" fmla="*/ 117 h 255"/>
                  <a:gd name="T8" fmla="*/ 149 w 184"/>
                  <a:gd name="T9" fmla="*/ 117 h 255"/>
                  <a:gd name="T10" fmla="*/ 142 w 184"/>
                  <a:gd name="T11" fmla="*/ 106 h 255"/>
                  <a:gd name="T12" fmla="*/ 132 w 184"/>
                  <a:gd name="T13" fmla="*/ 101 h 255"/>
                  <a:gd name="T14" fmla="*/ 125 w 184"/>
                  <a:gd name="T15" fmla="*/ 102 h 255"/>
                  <a:gd name="T16" fmla="*/ 116 w 184"/>
                  <a:gd name="T17" fmla="*/ 109 h 255"/>
                  <a:gd name="T18" fmla="*/ 113 w 184"/>
                  <a:gd name="T19" fmla="*/ 114 h 255"/>
                  <a:gd name="T20" fmla="*/ 112 w 184"/>
                  <a:gd name="T21" fmla="*/ 113 h 255"/>
                  <a:gd name="T22" fmla="*/ 110 w 184"/>
                  <a:gd name="T23" fmla="*/ 108 h 255"/>
                  <a:gd name="T24" fmla="*/ 101 w 184"/>
                  <a:gd name="T25" fmla="*/ 97 h 255"/>
                  <a:gd name="T26" fmla="*/ 94 w 184"/>
                  <a:gd name="T27" fmla="*/ 96 h 255"/>
                  <a:gd name="T28" fmla="*/ 87 w 184"/>
                  <a:gd name="T29" fmla="*/ 97 h 255"/>
                  <a:gd name="T30" fmla="*/ 79 w 184"/>
                  <a:gd name="T31" fmla="*/ 102 h 255"/>
                  <a:gd name="T32" fmla="*/ 77 w 184"/>
                  <a:gd name="T33" fmla="*/ 106 h 255"/>
                  <a:gd name="T34" fmla="*/ 75 w 184"/>
                  <a:gd name="T35" fmla="*/ 106 h 255"/>
                  <a:gd name="T36" fmla="*/ 75 w 184"/>
                  <a:gd name="T37" fmla="*/ 20 h 255"/>
                  <a:gd name="T38" fmla="*/ 74 w 184"/>
                  <a:gd name="T39" fmla="*/ 12 h 255"/>
                  <a:gd name="T40" fmla="*/ 65 w 184"/>
                  <a:gd name="T41" fmla="*/ 2 h 255"/>
                  <a:gd name="T42" fmla="*/ 58 w 184"/>
                  <a:gd name="T43" fmla="*/ 0 h 255"/>
                  <a:gd name="T44" fmla="*/ 50 w 184"/>
                  <a:gd name="T45" fmla="*/ 2 h 255"/>
                  <a:gd name="T46" fmla="*/ 39 w 184"/>
                  <a:gd name="T47" fmla="*/ 11 h 255"/>
                  <a:gd name="T48" fmla="*/ 38 w 184"/>
                  <a:gd name="T49" fmla="*/ 19 h 255"/>
                  <a:gd name="T50" fmla="*/ 38 w 184"/>
                  <a:gd name="T51" fmla="*/ 149 h 255"/>
                  <a:gd name="T52" fmla="*/ 36 w 184"/>
                  <a:gd name="T53" fmla="*/ 152 h 255"/>
                  <a:gd name="T54" fmla="*/ 32 w 184"/>
                  <a:gd name="T55" fmla="*/ 155 h 255"/>
                  <a:gd name="T56" fmla="*/ 30 w 184"/>
                  <a:gd name="T57" fmla="*/ 153 h 255"/>
                  <a:gd name="T58" fmla="*/ 27 w 184"/>
                  <a:gd name="T59" fmla="*/ 151 h 255"/>
                  <a:gd name="T60" fmla="*/ 27 w 184"/>
                  <a:gd name="T61" fmla="*/ 128 h 255"/>
                  <a:gd name="T62" fmla="*/ 16 w 184"/>
                  <a:gd name="T63" fmla="*/ 128 h 255"/>
                  <a:gd name="T64" fmla="*/ 5 w 184"/>
                  <a:gd name="T65" fmla="*/ 132 h 255"/>
                  <a:gd name="T66" fmla="*/ 0 w 184"/>
                  <a:gd name="T67" fmla="*/ 144 h 255"/>
                  <a:gd name="T68" fmla="*/ 0 w 184"/>
                  <a:gd name="T69" fmla="*/ 180 h 255"/>
                  <a:gd name="T70" fmla="*/ 7 w 184"/>
                  <a:gd name="T71" fmla="*/ 200 h 255"/>
                  <a:gd name="T72" fmla="*/ 19 w 184"/>
                  <a:gd name="T73" fmla="*/ 219 h 255"/>
                  <a:gd name="T74" fmla="*/ 36 w 184"/>
                  <a:gd name="T75" fmla="*/ 247 h 255"/>
                  <a:gd name="T76" fmla="*/ 165 w 184"/>
                  <a:gd name="T77" fmla="*/ 255 h 255"/>
                  <a:gd name="T78" fmla="*/ 184 w 184"/>
                  <a:gd name="T79" fmla="*/ 125 h 255"/>
                  <a:gd name="T80" fmla="*/ 183 w 184"/>
                  <a:gd name="T81" fmla="*/ 118 h 255"/>
                  <a:gd name="T82" fmla="*/ 175 w 184"/>
                  <a:gd name="T83" fmla="*/ 108 h 255"/>
                  <a:gd name="T84" fmla="*/ 167 w 184"/>
                  <a:gd name="T85" fmla="*/ 106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84" h="255">
                    <a:moveTo>
                      <a:pt x="167" y="106"/>
                    </a:moveTo>
                    <a:lnTo>
                      <a:pt x="167" y="106"/>
                    </a:lnTo>
                    <a:lnTo>
                      <a:pt x="161" y="108"/>
                    </a:lnTo>
                    <a:lnTo>
                      <a:pt x="156" y="110"/>
                    </a:lnTo>
                    <a:lnTo>
                      <a:pt x="153" y="113"/>
                    </a:lnTo>
                    <a:lnTo>
                      <a:pt x="150" y="117"/>
                    </a:lnTo>
                    <a:lnTo>
                      <a:pt x="150" y="117"/>
                    </a:lnTo>
                    <a:lnTo>
                      <a:pt x="149" y="117"/>
                    </a:lnTo>
                    <a:lnTo>
                      <a:pt x="149" y="117"/>
                    </a:lnTo>
                    <a:lnTo>
                      <a:pt x="149" y="117"/>
                    </a:lnTo>
                    <a:lnTo>
                      <a:pt x="146" y="110"/>
                    </a:lnTo>
                    <a:lnTo>
                      <a:pt x="142" y="106"/>
                    </a:lnTo>
                    <a:lnTo>
                      <a:pt x="138" y="102"/>
                    </a:lnTo>
                    <a:lnTo>
                      <a:pt x="132" y="101"/>
                    </a:lnTo>
                    <a:lnTo>
                      <a:pt x="132" y="101"/>
                    </a:lnTo>
                    <a:lnTo>
                      <a:pt x="125" y="102"/>
                    </a:lnTo>
                    <a:lnTo>
                      <a:pt x="120" y="105"/>
                    </a:lnTo>
                    <a:lnTo>
                      <a:pt x="116" y="109"/>
                    </a:lnTo>
                    <a:lnTo>
                      <a:pt x="113" y="114"/>
                    </a:lnTo>
                    <a:lnTo>
                      <a:pt x="113" y="114"/>
                    </a:lnTo>
                    <a:lnTo>
                      <a:pt x="112" y="114"/>
                    </a:lnTo>
                    <a:lnTo>
                      <a:pt x="112" y="113"/>
                    </a:lnTo>
                    <a:lnTo>
                      <a:pt x="112" y="113"/>
                    </a:lnTo>
                    <a:lnTo>
                      <a:pt x="110" y="108"/>
                    </a:lnTo>
                    <a:lnTo>
                      <a:pt x="106" y="102"/>
                    </a:lnTo>
                    <a:lnTo>
                      <a:pt x="101" y="97"/>
                    </a:lnTo>
                    <a:lnTo>
                      <a:pt x="98" y="96"/>
                    </a:lnTo>
                    <a:lnTo>
                      <a:pt x="94" y="96"/>
                    </a:lnTo>
                    <a:lnTo>
                      <a:pt x="94" y="96"/>
                    </a:lnTo>
                    <a:lnTo>
                      <a:pt x="87" y="97"/>
                    </a:lnTo>
                    <a:lnTo>
                      <a:pt x="82" y="100"/>
                    </a:lnTo>
                    <a:lnTo>
                      <a:pt x="79" y="102"/>
                    </a:lnTo>
                    <a:lnTo>
                      <a:pt x="77" y="106"/>
                    </a:lnTo>
                    <a:lnTo>
                      <a:pt x="77" y="106"/>
                    </a:lnTo>
                    <a:lnTo>
                      <a:pt x="75" y="108"/>
                    </a:lnTo>
                    <a:lnTo>
                      <a:pt x="75" y="106"/>
                    </a:lnTo>
                    <a:lnTo>
                      <a:pt x="75" y="106"/>
                    </a:lnTo>
                    <a:lnTo>
                      <a:pt x="75" y="20"/>
                    </a:lnTo>
                    <a:lnTo>
                      <a:pt x="75" y="20"/>
                    </a:lnTo>
                    <a:lnTo>
                      <a:pt x="74" y="12"/>
                    </a:lnTo>
                    <a:lnTo>
                      <a:pt x="70" y="7"/>
                    </a:lnTo>
                    <a:lnTo>
                      <a:pt x="65" y="2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4" y="0"/>
                    </a:lnTo>
                    <a:lnTo>
                      <a:pt x="50" y="2"/>
                    </a:lnTo>
                    <a:lnTo>
                      <a:pt x="43" y="6"/>
                    </a:lnTo>
                    <a:lnTo>
                      <a:pt x="39" y="11"/>
                    </a:lnTo>
                    <a:lnTo>
                      <a:pt x="38" y="15"/>
                    </a:lnTo>
                    <a:lnTo>
                      <a:pt x="38" y="19"/>
                    </a:lnTo>
                    <a:lnTo>
                      <a:pt x="38" y="149"/>
                    </a:lnTo>
                    <a:lnTo>
                      <a:pt x="38" y="149"/>
                    </a:lnTo>
                    <a:lnTo>
                      <a:pt x="38" y="151"/>
                    </a:lnTo>
                    <a:lnTo>
                      <a:pt x="36" y="152"/>
                    </a:lnTo>
                    <a:lnTo>
                      <a:pt x="35" y="153"/>
                    </a:lnTo>
                    <a:lnTo>
                      <a:pt x="32" y="155"/>
                    </a:lnTo>
                    <a:lnTo>
                      <a:pt x="32" y="155"/>
                    </a:lnTo>
                    <a:lnTo>
                      <a:pt x="30" y="153"/>
                    </a:lnTo>
                    <a:lnTo>
                      <a:pt x="28" y="152"/>
                    </a:lnTo>
                    <a:lnTo>
                      <a:pt x="27" y="151"/>
                    </a:lnTo>
                    <a:lnTo>
                      <a:pt x="27" y="149"/>
                    </a:lnTo>
                    <a:lnTo>
                      <a:pt x="27" y="128"/>
                    </a:lnTo>
                    <a:lnTo>
                      <a:pt x="16" y="128"/>
                    </a:lnTo>
                    <a:lnTo>
                      <a:pt x="16" y="128"/>
                    </a:lnTo>
                    <a:lnTo>
                      <a:pt x="11" y="129"/>
                    </a:lnTo>
                    <a:lnTo>
                      <a:pt x="5" y="132"/>
                    </a:lnTo>
                    <a:lnTo>
                      <a:pt x="1" y="137"/>
                    </a:lnTo>
                    <a:lnTo>
                      <a:pt x="0" y="144"/>
                    </a:lnTo>
                    <a:lnTo>
                      <a:pt x="0" y="180"/>
                    </a:lnTo>
                    <a:lnTo>
                      <a:pt x="0" y="180"/>
                    </a:lnTo>
                    <a:lnTo>
                      <a:pt x="3" y="190"/>
                    </a:lnTo>
                    <a:lnTo>
                      <a:pt x="7" y="200"/>
                    </a:lnTo>
                    <a:lnTo>
                      <a:pt x="12" y="210"/>
                    </a:lnTo>
                    <a:lnTo>
                      <a:pt x="19" y="219"/>
                    </a:lnTo>
                    <a:lnTo>
                      <a:pt x="32" y="238"/>
                    </a:lnTo>
                    <a:lnTo>
                      <a:pt x="36" y="247"/>
                    </a:lnTo>
                    <a:lnTo>
                      <a:pt x="38" y="255"/>
                    </a:lnTo>
                    <a:lnTo>
                      <a:pt x="165" y="255"/>
                    </a:lnTo>
                    <a:lnTo>
                      <a:pt x="184" y="125"/>
                    </a:lnTo>
                    <a:lnTo>
                      <a:pt x="184" y="125"/>
                    </a:lnTo>
                    <a:lnTo>
                      <a:pt x="184" y="121"/>
                    </a:lnTo>
                    <a:lnTo>
                      <a:pt x="183" y="118"/>
                    </a:lnTo>
                    <a:lnTo>
                      <a:pt x="180" y="112"/>
                    </a:lnTo>
                    <a:lnTo>
                      <a:pt x="175" y="108"/>
                    </a:lnTo>
                    <a:lnTo>
                      <a:pt x="171" y="106"/>
                    </a:lnTo>
                    <a:lnTo>
                      <a:pt x="167" y="106"/>
                    </a:lnTo>
                    <a:lnTo>
                      <a:pt x="167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Open Sans"/>
                </a:endParaRPr>
              </a:p>
            </p:txBody>
          </p:sp>
        </p:grp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92445BE-02D8-C5E2-3B2D-CDCE2A457070}"/>
                </a:ext>
              </a:extLst>
            </p:cNvPr>
            <p:cNvSpPr/>
            <p:nvPr/>
          </p:nvSpPr>
          <p:spPr>
            <a:xfrm>
              <a:off x="5004898" y="3410930"/>
              <a:ext cx="2227719" cy="733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14300" lvl="1" eaLnBrk="0" fontAlgn="base" hangingPunct="0">
                <a:lnSpc>
                  <a:spcPct val="120000"/>
                </a:lnSpc>
                <a:spcAft>
                  <a:spcPts val="1000"/>
                </a:spcAft>
                <a:buSzPct val="75000"/>
                <a:defRPr/>
              </a:pPr>
              <a:r>
                <a:rPr lang="en-US" b="1">
                  <a:solidFill>
                    <a:schemeClr val="tx2"/>
                  </a:solidFill>
                  <a:ea typeface="Open Sans" charset="0"/>
                  <a:cs typeface="Arial" panose="020B0604020202020204" pitchFamily="34" charset="0"/>
                </a:rPr>
                <a:t>VALUABLE IMPRESSIONS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60595125-2BA9-8D77-7470-F1CF6EAD4745}"/>
              </a:ext>
            </a:extLst>
          </p:cNvPr>
          <p:cNvSpPr txBox="1"/>
          <p:nvPr/>
        </p:nvSpPr>
        <p:spPr>
          <a:xfrm>
            <a:off x="357927" y="5786757"/>
            <a:ext cx="320523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900" kern="0" baseline="30000" dirty="0">
                <a:solidFill>
                  <a:schemeClr val="tx2"/>
                </a:solidFill>
                <a:cs typeface="Arial"/>
              </a:rPr>
              <a:t>1</a:t>
            </a:r>
            <a:r>
              <a:rPr lang="en-US" sz="900" kern="0" dirty="0">
                <a:solidFill>
                  <a:schemeClr val="tx2"/>
                </a:solidFill>
                <a:cs typeface="Arial"/>
              </a:rPr>
              <a:t>Internal data as of December 31, 2025</a:t>
            </a:r>
          </a:p>
          <a:p>
            <a:pPr>
              <a:defRPr/>
            </a:pPr>
            <a:r>
              <a:rPr lang="en-US" sz="900" kern="0" baseline="30000" dirty="0">
                <a:solidFill>
                  <a:schemeClr val="tx2"/>
                </a:solidFill>
                <a:cs typeface="Arial"/>
              </a:rPr>
              <a:t>2</a:t>
            </a:r>
            <a:r>
              <a:rPr lang="en-US" sz="900" kern="0" dirty="0">
                <a:solidFill>
                  <a:schemeClr val="tx2"/>
                </a:solidFill>
                <a:cs typeface="Arial"/>
              </a:rPr>
              <a:t>Internal data from January 1, 2025 –December 31, 2025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D6A0039-7D44-3D36-1B8B-88F1AA990721}"/>
              </a:ext>
            </a:extLst>
          </p:cNvPr>
          <p:cNvGrpSpPr/>
          <p:nvPr/>
        </p:nvGrpSpPr>
        <p:grpSpPr>
          <a:xfrm>
            <a:off x="8127658" y="1640519"/>
            <a:ext cx="2795022" cy="4300120"/>
            <a:chOff x="8304036" y="1730728"/>
            <a:chExt cx="2795022" cy="4300120"/>
          </a:xfrm>
        </p:grpSpPr>
        <p:pic>
          <p:nvPicPr>
            <p:cNvPr id="23" name="Picture 22" descr="Shape, square&#10;&#10;Description automatically generated">
              <a:extLst>
                <a:ext uri="{FF2B5EF4-FFF2-40B4-BE49-F238E27FC236}">
                  <a16:creationId xmlns:a16="http://schemas.microsoft.com/office/drawing/2014/main" id="{2B5B2A91-332A-01A1-EF1F-CA259E2604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339"/>
            <a:stretch/>
          </p:blipFill>
          <p:spPr>
            <a:xfrm>
              <a:off x="8304036" y="1730728"/>
              <a:ext cx="2795022" cy="430012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3C5FB2D-9BB4-FB60-5BF6-F7233C49C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-130" r="1938" b="25105"/>
            <a:stretch/>
          </p:blipFill>
          <p:spPr>
            <a:xfrm>
              <a:off x="8581762" y="1962074"/>
              <a:ext cx="2239571" cy="4068773"/>
            </a:xfrm>
            <a:prstGeom prst="round2SameRect">
              <a:avLst/>
            </a:prstGeom>
          </p:spPr>
        </p:pic>
      </p:grpSp>
      <p:sp>
        <p:nvSpPr>
          <p:cNvPr id="8" name="object 62">
            <a:extLst>
              <a:ext uri="{FF2B5EF4-FFF2-40B4-BE49-F238E27FC236}">
                <a16:creationId xmlns:a16="http://schemas.microsoft.com/office/drawing/2014/main" id="{12A94795-4A1D-E8A0-4BA1-BD9A0C421F7C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>
          <a:xfrm>
            <a:off x="844905" y="6457802"/>
            <a:ext cx="4114800" cy="162224"/>
          </a:xfrm>
          <a:prstGeom prst="rect">
            <a:avLst/>
          </a:prstGeom>
        </p:spPr>
        <p:txBody>
          <a:bodyPr vert="horz" wrap="square" lIns="0" tIns="635" rIns="0" bIns="0" rtlCol="0" anchor="ctr">
            <a:spAutoFit/>
          </a:bodyPr>
          <a:lstStyle/>
          <a:p>
            <a:pPr marL="12696" lvl="0" defTabSz="914126">
              <a:spcBef>
                <a:spcPts val="5"/>
              </a:spcBef>
              <a:defRPr/>
            </a:pPr>
            <a:r>
              <a:rPr lang="en-US" spc="0">
                <a:solidFill>
                  <a:srgbClr val="4D4D4D"/>
                </a:solidFill>
              </a:rPr>
              <a:t>©</a:t>
            </a:r>
            <a:r>
              <a:rPr lang="en-US" spc="-204">
                <a:solidFill>
                  <a:srgbClr val="4D4D4D"/>
                </a:solidFill>
              </a:rPr>
              <a:t> </a:t>
            </a:r>
            <a:r>
              <a:rPr lang="en-US" spc="70">
                <a:solidFill>
                  <a:srgbClr val="4D4D4D"/>
                </a:solidFill>
              </a:rPr>
              <a:t>2026</a:t>
            </a:r>
            <a:r>
              <a:rPr lang="en-US" spc="215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UNITED</a:t>
            </a:r>
            <a:r>
              <a:rPr lang="en-US" spc="204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STATES</a:t>
            </a:r>
            <a:r>
              <a:rPr lang="en-US" spc="175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POSTAL</a:t>
            </a:r>
            <a:r>
              <a:rPr lang="en-US" spc="190">
                <a:solidFill>
                  <a:srgbClr val="4D4D4D"/>
                </a:solidFill>
              </a:rPr>
              <a:t> </a:t>
            </a:r>
            <a:r>
              <a:rPr lang="en-US" spc="70">
                <a:solidFill>
                  <a:srgbClr val="4D4D4D"/>
                </a:solidFill>
              </a:rPr>
              <a:t>SERVICE</a:t>
            </a:r>
          </a:p>
        </p:txBody>
      </p:sp>
      <p:sp>
        <p:nvSpPr>
          <p:cNvPr id="10" name="object 61">
            <a:extLst>
              <a:ext uri="{FF2B5EF4-FFF2-40B4-BE49-F238E27FC236}">
                <a16:creationId xmlns:a16="http://schemas.microsoft.com/office/drawing/2014/main" id="{678C5B93-3B63-2C59-0EC9-36960CE56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>
          <a:xfrm>
            <a:off x="372965" y="6457802"/>
            <a:ext cx="2741612" cy="162224"/>
          </a:xfrm>
          <a:prstGeom prst="rect">
            <a:avLst/>
          </a:prstGeom>
        </p:spPr>
        <p:txBody>
          <a:bodyPr vert="horz" wrap="square" lIns="0" tIns="635" rIns="0" bIns="0" rtlCol="0" anchor="ctr">
            <a:spAutoFit/>
          </a:bodyPr>
          <a:lstStyle/>
          <a:p>
            <a:pPr marL="38089" marR="0" lvl="0" indent="0" algn="l" defTabSz="914126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50" b="0" i="0" u="none" strike="noStrike" kern="0" cap="none" spc="-25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38089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sz="1050" b="0" i="0" u="none" strike="noStrike" kern="0" cap="none" spc="-25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998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65">
            <a:extLst>
              <a:ext uri="{FF2B5EF4-FFF2-40B4-BE49-F238E27FC236}">
                <a16:creationId xmlns:a16="http://schemas.microsoft.com/office/drawing/2014/main" id="{7A6BE7F9-044B-3217-86C1-26797A3C9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64" y="630475"/>
            <a:ext cx="11449050" cy="535531"/>
          </a:xfrm>
        </p:spPr>
        <p:txBody>
          <a:bodyPr lIns="91440"/>
          <a:lstStyle/>
          <a:p>
            <a:r>
              <a:rPr lang="en-US" dirty="0"/>
              <a:t>SUMMARY OF KEY METRICS</a:t>
            </a:r>
          </a:p>
        </p:txBody>
      </p:sp>
      <p:sp>
        <p:nvSpPr>
          <p:cNvPr id="62" name="Content Placeholder 61">
            <a:extLst>
              <a:ext uri="{FF2B5EF4-FFF2-40B4-BE49-F238E27FC236}">
                <a16:creationId xmlns:a16="http://schemas.microsoft.com/office/drawing/2014/main" id="{E081A754-E2EA-8F1B-C6C0-DE08DDF3B50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70364" y="136526"/>
            <a:ext cx="3752107" cy="245003"/>
          </a:xfrm>
        </p:spPr>
        <p:txBody>
          <a:bodyPr vert="horz" lIns="91440" tIns="45720" rIns="91440" bIns="45720" rtlCol="0" anchor="t">
            <a:spAutoFit/>
          </a:bodyPr>
          <a:lstStyle/>
          <a:p>
            <a:r>
              <a:rPr lang="en-US" dirty="0"/>
              <a:t>Executive Summary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E36826FD-A647-4F3A-5B2A-7129077EE6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0364" y="1196793"/>
            <a:ext cx="11449050" cy="663515"/>
          </a:xfrm>
        </p:spPr>
        <p:txBody>
          <a:bodyPr lIns="91440"/>
          <a:lstStyle/>
          <a:p>
            <a:r>
              <a:rPr lang="en-US" sz="1800" b="0">
                <a:latin typeface="Arial"/>
                <a:cs typeface="Arial"/>
              </a:rPr>
              <a:t>The</a:t>
            </a:r>
            <a:r>
              <a:rPr lang="en-US" sz="1800" b="0" spc="-25">
                <a:latin typeface="Arial"/>
                <a:cs typeface="Arial"/>
              </a:rPr>
              <a:t> </a:t>
            </a:r>
            <a:r>
              <a:rPr lang="en-US" sz="1800" b="0">
                <a:latin typeface="Arial"/>
                <a:cs typeface="Arial"/>
              </a:rPr>
              <a:t>numbers</a:t>
            </a:r>
            <a:r>
              <a:rPr lang="en-US" sz="1800" b="0" spc="-10">
                <a:latin typeface="Arial"/>
                <a:cs typeface="Arial"/>
              </a:rPr>
              <a:t> </a:t>
            </a:r>
            <a:r>
              <a:rPr lang="en-US" sz="1800" b="0">
                <a:latin typeface="Arial"/>
                <a:cs typeface="Arial"/>
              </a:rPr>
              <a:t>below</a:t>
            </a:r>
            <a:r>
              <a:rPr lang="en-US" sz="1800" b="0" spc="-15">
                <a:latin typeface="Arial"/>
                <a:cs typeface="Arial"/>
              </a:rPr>
              <a:t> </a:t>
            </a:r>
            <a:r>
              <a:rPr lang="en-US" sz="1800" b="0">
                <a:latin typeface="Arial"/>
                <a:cs typeface="Arial"/>
              </a:rPr>
              <a:t>summarize</a:t>
            </a:r>
            <a:r>
              <a:rPr lang="en-US" sz="1800" b="0" spc="-15">
                <a:latin typeface="Arial"/>
                <a:cs typeface="Arial"/>
              </a:rPr>
              <a:t> </a:t>
            </a:r>
            <a:r>
              <a:rPr lang="en-US" sz="1800" b="0">
                <a:latin typeface="Arial"/>
                <a:cs typeface="Arial"/>
              </a:rPr>
              <a:t>key</a:t>
            </a:r>
            <a:r>
              <a:rPr lang="en-US" sz="1800" b="0" spc="-10">
                <a:latin typeface="Arial"/>
                <a:cs typeface="Arial"/>
              </a:rPr>
              <a:t> </a:t>
            </a:r>
            <a:r>
              <a:rPr lang="en-US" sz="1800" b="0">
                <a:latin typeface="Arial"/>
                <a:cs typeface="Arial"/>
              </a:rPr>
              <a:t>metrics</a:t>
            </a:r>
            <a:r>
              <a:rPr lang="en-US" sz="1800" b="0" spc="-5">
                <a:latin typeface="Arial"/>
                <a:cs typeface="Arial"/>
              </a:rPr>
              <a:t> </a:t>
            </a:r>
            <a:r>
              <a:rPr lang="en-US" sz="1800" b="0">
                <a:latin typeface="Arial"/>
                <a:cs typeface="Arial"/>
              </a:rPr>
              <a:t>that</a:t>
            </a:r>
            <a:r>
              <a:rPr lang="en-US" sz="1800" b="0" spc="-5">
                <a:latin typeface="Arial"/>
                <a:cs typeface="Arial"/>
              </a:rPr>
              <a:t> </a:t>
            </a:r>
            <a:r>
              <a:rPr lang="en-US" sz="1800" b="0">
                <a:latin typeface="Arial"/>
                <a:cs typeface="Arial"/>
              </a:rPr>
              <a:t>make</a:t>
            </a:r>
            <a:r>
              <a:rPr lang="en-US" sz="1800" b="0" spc="-15">
                <a:latin typeface="Arial"/>
                <a:cs typeface="Arial"/>
              </a:rPr>
              <a:t> </a:t>
            </a:r>
            <a:r>
              <a:rPr lang="en-US" sz="1800" b="0">
                <a:latin typeface="Arial"/>
                <a:cs typeface="Arial"/>
              </a:rPr>
              <a:t>the</a:t>
            </a:r>
            <a:r>
              <a:rPr lang="en-US" sz="1800" b="0" spc="-15">
                <a:latin typeface="Arial"/>
                <a:cs typeface="Arial"/>
              </a:rPr>
              <a:t> </a:t>
            </a:r>
            <a:r>
              <a:rPr lang="en-US" sz="1800" b="0">
                <a:latin typeface="Arial"/>
                <a:cs typeface="Arial"/>
              </a:rPr>
              <a:t>Informed</a:t>
            </a:r>
            <a:r>
              <a:rPr lang="en-US" sz="1800" b="0" spc="-15">
                <a:latin typeface="Arial"/>
                <a:cs typeface="Arial"/>
              </a:rPr>
              <a:t> </a:t>
            </a:r>
            <a:r>
              <a:rPr lang="en-US" sz="1800" b="0">
                <a:latin typeface="Arial"/>
                <a:cs typeface="Arial"/>
              </a:rPr>
              <a:t>Delivery</a:t>
            </a:r>
            <a:r>
              <a:rPr lang="en-US" baseline="30000"/>
              <a:t>®</a:t>
            </a:r>
            <a:r>
              <a:rPr lang="en-US" sz="1800" b="0" spc="-5">
                <a:latin typeface="Arial"/>
                <a:cs typeface="Arial"/>
              </a:rPr>
              <a:t> </a:t>
            </a:r>
            <a:r>
              <a:rPr lang="en-US" sz="1800" b="0">
                <a:latin typeface="Arial"/>
                <a:cs typeface="Arial"/>
              </a:rPr>
              <a:t>feature</a:t>
            </a:r>
            <a:r>
              <a:rPr lang="en-US" sz="1800" b="0" spc="-15">
                <a:latin typeface="Arial"/>
                <a:cs typeface="Arial"/>
              </a:rPr>
              <a:t> </a:t>
            </a:r>
            <a:r>
              <a:rPr lang="en-US" sz="1800" b="0">
                <a:latin typeface="Arial"/>
                <a:cs typeface="Arial"/>
              </a:rPr>
              <a:t>a</a:t>
            </a:r>
            <a:r>
              <a:rPr lang="en-US" sz="1800" b="0" spc="-15">
                <a:latin typeface="Arial"/>
                <a:cs typeface="Arial"/>
              </a:rPr>
              <a:t> </a:t>
            </a:r>
            <a:r>
              <a:rPr lang="en-US" sz="1800" b="0">
                <a:latin typeface="Arial"/>
                <a:cs typeface="Arial"/>
              </a:rPr>
              <a:t>powerful</a:t>
            </a:r>
            <a:r>
              <a:rPr lang="en-US" sz="1800" b="0" spc="-15">
                <a:latin typeface="Arial"/>
                <a:cs typeface="Arial"/>
              </a:rPr>
              <a:t> </a:t>
            </a:r>
            <a:r>
              <a:rPr lang="en-US" sz="1800" b="0">
                <a:latin typeface="Arial"/>
                <a:cs typeface="Arial"/>
              </a:rPr>
              <a:t>digital</a:t>
            </a:r>
            <a:r>
              <a:rPr lang="en-US" sz="1800" b="0" spc="-15">
                <a:latin typeface="Arial"/>
                <a:cs typeface="Arial"/>
              </a:rPr>
              <a:t> </a:t>
            </a:r>
            <a:r>
              <a:rPr lang="en-US" sz="1800" b="0">
                <a:latin typeface="Arial"/>
                <a:cs typeface="Arial"/>
              </a:rPr>
              <a:t>marketing</a:t>
            </a:r>
            <a:r>
              <a:rPr lang="en-US" sz="1800" b="0" spc="-10">
                <a:latin typeface="Arial"/>
                <a:cs typeface="Arial"/>
              </a:rPr>
              <a:t> tool.</a:t>
            </a:r>
            <a:endParaRPr lang="en-US"/>
          </a:p>
        </p:txBody>
      </p:sp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0363" y="6201295"/>
            <a:ext cx="11451590" cy="0"/>
          </a:xfrm>
          <a:custGeom>
            <a:avLst/>
            <a:gdLst/>
            <a:ahLst/>
            <a:cxnLst/>
            <a:rect l="l" t="t" r="r" b="b"/>
            <a:pathLst>
              <a:path w="11451590">
                <a:moveTo>
                  <a:pt x="0" y="0"/>
                </a:moveTo>
                <a:lnTo>
                  <a:pt x="11451270" y="1"/>
                </a:lnTo>
              </a:path>
              <a:path w="11451590">
                <a:moveTo>
                  <a:pt x="0" y="0"/>
                </a:moveTo>
                <a:lnTo>
                  <a:pt x="11451270" y="1"/>
                </a:lnTo>
              </a:path>
            </a:pathLst>
          </a:custGeom>
          <a:ln w="12700">
            <a:solidFill>
              <a:srgbClr val="DA281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76CFB0C-25FC-1CE9-0B17-58EAC268600F}"/>
              </a:ext>
            </a:extLst>
          </p:cNvPr>
          <p:cNvGrpSpPr/>
          <p:nvPr/>
        </p:nvGrpSpPr>
        <p:grpSpPr>
          <a:xfrm>
            <a:off x="370363" y="2423214"/>
            <a:ext cx="11377514" cy="2804284"/>
            <a:chOff x="376715" y="2385718"/>
            <a:chExt cx="11377514" cy="280428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768277-49AD-3EA2-F237-E7C005B1E374}"/>
                </a:ext>
              </a:extLst>
            </p:cNvPr>
            <p:cNvGrpSpPr/>
            <p:nvPr/>
          </p:nvGrpSpPr>
          <p:grpSpPr>
            <a:xfrm>
              <a:off x="9870565" y="2385718"/>
              <a:ext cx="1883664" cy="2804284"/>
              <a:chOff x="10035665" y="2385718"/>
              <a:chExt cx="1737360" cy="2804284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9EB6BE9E-60D1-9AFB-9E64-D9481A731AAB}"/>
                  </a:ext>
                </a:extLst>
              </p:cNvPr>
              <p:cNvSpPr txBox="1"/>
              <p:nvPr/>
            </p:nvSpPr>
            <p:spPr>
              <a:xfrm>
                <a:off x="10035665" y="3574944"/>
                <a:ext cx="1737360" cy="161505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3200" b="1">
                    <a:latin typeface="Arial"/>
                    <a:cs typeface="Arial"/>
                  </a:rPr>
                  <a:t>2:36</a:t>
                </a:r>
              </a:p>
              <a:p>
                <a:pPr algn="ctr"/>
                <a:endParaRPr lang="en-US" sz="11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2700" marR="5080" algn="ctr">
                  <a:lnSpc>
                    <a:spcPct val="107100"/>
                  </a:lnSpc>
                  <a:spcBef>
                    <a:spcPts val="745"/>
                  </a:spcBef>
                  <a:defRPr/>
                </a:pPr>
                <a:r>
                  <a:rPr lang="en-US" sz="1600" kern="0" spc="-35">
                    <a:solidFill>
                      <a:srgbClr val="4D4D4D"/>
                    </a:solidFill>
                    <a:cs typeface="Arial"/>
                  </a:rPr>
                  <a:t>Average Minutes Spent on Dashboard</a:t>
                </a:r>
                <a:r>
                  <a:rPr lang="en-US" sz="1600" kern="0" spc="-35" baseline="30000">
                    <a:solidFill>
                      <a:srgbClr val="4D4D4D"/>
                    </a:solidFill>
                    <a:cs typeface="Arial"/>
                  </a:rPr>
                  <a:t>2</a:t>
                </a:r>
              </a:p>
            </p:txBody>
          </p:sp>
          <p:pic>
            <p:nvPicPr>
              <p:cNvPr id="85" name="Graphic 84" descr="Stopwatch with solid fill">
                <a:extLst>
                  <a:ext uri="{FF2B5EF4-FFF2-40B4-BE49-F238E27FC236}">
                    <a16:creationId xmlns:a16="http://schemas.microsoft.com/office/drawing/2014/main" id="{BC9612AC-CD7E-323D-2B95-04E5A5DCDA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0447145" y="2385718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4C96209-BAAC-B1C6-47FE-471CFAD13429}"/>
                </a:ext>
              </a:extLst>
            </p:cNvPr>
            <p:cNvGrpSpPr/>
            <p:nvPr/>
          </p:nvGrpSpPr>
          <p:grpSpPr>
            <a:xfrm>
              <a:off x="376715" y="2385718"/>
              <a:ext cx="1883664" cy="2635097"/>
              <a:chOff x="287020" y="2385718"/>
              <a:chExt cx="1737360" cy="2635097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7DB8E3E-5009-7831-BEEE-8FC49ED8CD4A}"/>
                  </a:ext>
                </a:extLst>
              </p:cNvPr>
              <p:cNvSpPr txBox="1"/>
              <p:nvPr/>
            </p:nvSpPr>
            <p:spPr>
              <a:xfrm>
                <a:off x="287020" y="3579458"/>
                <a:ext cx="1737360" cy="144135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3200" b="1">
                    <a:latin typeface="Arial"/>
                    <a:cs typeface="Arial"/>
                  </a:rPr>
                  <a:t>76.9</a:t>
                </a:r>
              </a:p>
              <a:p>
                <a:pPr algn="ctr"/>
                <a:endParaRPr lang="en-US" sz="11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2700" marR="5080" algn="ctr">
                  <a:lnSpc>
                    <a:spcPct val="107100"/>
                  </a:lnSpc>
                  <a:spcBef>
                    <a:spcPts val="745"/>
                  </a:spcBef>
                  <a:defRPr/>
                </a:pPr>
                <a:r>
                  <a:rPr lang="en-US" sz="1600" kern="0" spc="-35">
                    <a:solidFill>
                      <a:schemeClr val="tx2"/>
                    </a:solidFill>
                    <a:cs typeface="Arial"/>
                  </a:rPr>
                  <a:t>Million </a:t>
                </a:r>
              </a:p>
              <a:p>
                <a:pPr marL="12700" marR="5080" algn="ctr">
                  <a:lnSpc>
                    <a:spcPct val="107100"/>
                  </a:lnSpc>
                  <a:spcBef>
                    <a:spcPts val="745"/>
                  </a:spcBef>
                  <a:defRPr/>
                </a:pPr>
                <a:r>
                  <a:rPr lang="en-US" sz="1600" kern="0" spc="-35">
                    <a:solidFill>
                      <a:schemeClr val="tx2"/>
                    </a:solidFill>
                    <a:cs typeface="Arial"/>
                  </a:rPr>
                  <a:t>Users</a:t>
                </a:r>
                <a:r>
                  <a:rPr lang="en-US" sz="1600" kern="0" spc="-35" baseline="30000">
                    <a:solidFill>
                      <a:schemeClr val="tx2"/>
                    </a:solidFill>
                    <a:cs typeface="Arial"/>
                  </a:rPr>
                  <a:t>1</a:t>
                </a:r>
              </a:p>
            </p:txBody>
          </p:sp>
          <p:pic>
            <p:nvPicPr>
              <p:cNvPr id="111" name="Graphic 110" descr="Users with solid fill">
                <a:extLst>
                  <a:ext uri="{FF2B5EF4-FFF2-40B4-BE49-F238E27FC236}">
                    <a16:creationId xmlns:a16="http://schemas.microsoft.com/office/drawing/2014/main" id="{7952B083-DAB6-00A4-AF86-505E400E55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98500" y="2385718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F2B99A8-F289-5653-CA9E-1D3DD27D0930}"/>
                </a:ext>
              </a:extLst>
            </p:cNvPr>
            <p:cNvGrpSpPr/>
            <p:nvPr/>
          </p:nvGrpSpPr>
          <p:grpSpPr>
            <a:xfrm>
              <a:off x="1958748" y="2385718"/>
              <a:ext cx="1883664" cy="2640795"/>
              <a:chOff x="2220031" y="2385718"/>
              <a:chExt cx="1737360" cy="2640795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AA4003E-6B46-C53E-5A62-E455B9FA849D}"/>
                  </a:ext>
                </a:extLst>
              </p:cNvPr>
              <p:cNvSpPr txBox="1"/>
              <p:nvPr/>
            </p:nvSpPr>
            <p:spPr>
              <a:xfrm>
                <a:off x="2220031" y="3585156"/>
                <a:ext cx="1737360" cy="144135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3200" b="1">
                    <a:latin typeface="Arial"/>
                    <a:cs typeface="Arial"/>
                  </a:rPr>
                  <a:t>36.5</a:t>
                </a:r>
              </a:p>
              <a:p>
                <a:pPr algn="ctr"/>
                <a:endParaRPr lang="en-US" sz="11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2700" marR="5080" algn="ctr">
                  <a:lnSpc>
                    <a:spcPct val="107100"/>
                  </a:lnSpc>
                  <a:spcBef>
                    <a:spcPts val="745"/>
                  </a:spcBef>
                  <a:defRPr/>
                </a:pPr>
                <a:r>
                  <a:rPr lang="en-US" sz="1600" kern="0" spc="-35">
                    <a:solidFill>
                      <a:srgbClr val="4D4D4D"/>
                    </a:solidFill>
                    <a:cs typeface="Arial"/>
                  </a:rPr>
                  <a:t>Billion </a:t>
                </a:r>
              </a:p>
              <a:p>
                <a:pPr marL="12700" marR="5080" algn="ctr">
                  <a:lnSpc>
                    <a:spcPct val="107100"/>
                  </a:lnSpc>
                  <a:spcBef>
                    <a:spcPts val="745"/>
                  </a:spcBef>
                  <a:defRPr/>
                </a:pPr>
                <a:r>
                  <a:rPr lang="en-US" sz="1600" kern="0" spc="-35">
                    <a:solidFill>
                      <a:srgbClr val="4D4D4D"/>
                    </a:solidFill>
                    <a:cs typeface="Arial"/>
                  </a:rPr>
                  <a:t>Impressions</a:t>
                </a:r>
                <a:r>
                  <a:rPr lang="en-US" sz="1600" kern="0" spc="-35" baseline="30000">
                    <a:solidFill>
                      <a:srgbClr val="4D4D4D"/>
                    </a:solidFill>
                    <a:cs typeface="Arial"/>
                  </a:rPr>
                  <a:t>2</a:t>
                </a:r>
              </a:p>
            </p:txBody>
          </p:sp>
          <p:pic>
            <p:nvPicPr>
              <p:cNvPr id="112" name="Graphic 111" descr="Cursor with solid fill">
                <a:extLst>
                  <a:ext uri="{FF2B5EF4-FFF2-40B4-BE49-F238E27FC236}">
                    <a16:creationId xmlns:a16="http://schemas.microsoft.com/office/drawing/2014/main" id="{A8FE06FA-6B94-7F56-AFBB-90C6DFAD3D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2631511" y="2385718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A63A7BB-26DA-5F45-CD87-31AC130F0575}"/>
                </a:ext>
              </a:extLst>
            </p:cNvPr>
            <p:cNvGrpSpPr/>
            <p:nvPr/>
          </p:nvGrpSpPr>
          <p:grpSpPr>
            <a:xfrm>
              <a:off x="3863876" y="2385718"/>
              <a:ext cx="1883664" cy="2647761"/>
              <a:chOff x="4153042" y="2385718"/>
              <a:chExt cx="1737360" cy="2647761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468947C-109B-0D4B-9675-3611FD85CF5D}"/>
                  </a:ext>
                </a:extLst>
              </p:cNvPr>
              <p:cNvSpPr txBox="1"/>
              <p:nvPr/>
            </p:nvSpPr>
            <p:spPr>
              <a:xfrm>
                <a:off x="4153042" y="3592122"/>
                <a:ext cx="1737360" cy="144135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3200" b="1">
                    <a:latin typeface="Arial"/>
                    <a:cs typeface="Arial"/>
                  </a:rPr>
                  <a:t>35.5%</a:t>
                </a:r>
              </a:p>
              <a:p>
                <a:pPr algn="ctr"/>
                <a:endParaRPr lang="en-US" sz="11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2700" marR="5080" algn="ctr">
                  <a:lnSpc>
                    <a:spcPct val="107100"/>
                  </a:lnSpc>
                  <a:spcBef>
                    <a:spcPts val="745"/>
                  </a:spcBef>
                  <a:defRPr/>
                </a:pPr>
                <a:r>
                  <a:rPr lang="en-US" sz="1600" kern="0" spc="-35">
                    <a:solidFill>
                      <a:srgbClr val="4D4D4D"/>
                    </a:solidFill>
                    <a:cs typeface="Arial"/>
                  </a:rPr>
                  <a:t>National </a:t>
                </a:r>
              </a:p>
              <a:p>
                <a:pPr marL="12700" marR="5080" algn="ctr">
                  <a:lnSpc>
                    <a:spcPct val="107100"/>
                  </a:lnSpc>
                  <a:spcBef>
                    <a:spcPts val="745"/>
                  </a:spcBef>
                  <a:defRPr/>
                </a:pPr>
                <a:r>
                  <a:rPr lang="en-US" sz="1600" kern="0" spc="-35">
                    <a:solidFill>
                      <a:srgbClr val="4D4D4D"/>
                    </a:solidFill>
                    <a:cs typeface="Arial"/>
                  </a:rPr>
                  <a:t>Saturation</a:t>
                </a:r>
                <a:r>
                  <a:rPr lang="en-US" sz="1600" kern="0" spc="-35" baseline="30000">
                    <a:solidFill>
                      <a:srgbClr val="4D4D4D"/>
                    </a:solidFill>
                    <a:cs typeface="Arial"/>
                  </a:rPr>
                  <a:t>1</a:t>
                </a:r>
              </a:p>
            </p:txBody>
          </p:sp>
          <p:pic>
            <p:nvPicPr>
              <p:cNvPr id="113" name="Graphic 112" descr="Business Growth with solid fill">
                <a:extLst>
                  <a:ext uri="{FF2B5EF4-FFF2-40B4-BE49-F238E27FC236}">
                    <a16:creationId xmlns:a16="http://schemas.microsoft.com/office/drawing/2014/main" id="{FB2BF7F0-7FC4-4210-0993-D266C033B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4564522" y="2385718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90623BB-3BC3-E884-9F02-EB147455A125}"/>
                </a:ext>
              </a:extLst>
            </p:cNvPr>
            <p:cNvGrpSpPr/>
            <p:nvPr/>
          </p:nvGrpSpPr>
          <p:grpSpPr>
            <a:xfrm>
              <a:off x="5890810" y="2385718"/>
              <a:ext cx="1883664" cy="2561963"/>
              <a:chOff x="6106710" y="2385718"/>
              <a:chExt cx="1737360" cy="2561963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64E85A3-A1AF-449E-D1F5-F0CA752E849C}"/>
                  </a:ext>
                </a:extLst>
              </p:cNvPr>
              <p:cNvSpPr txBox="1"/>
              <p:nvPr/>
            </p:nvSpPr>
            <p:spPr>
              <a:xfrm>
                <a:off x="6106710" y="3596093"/>
                <a:ext cx="1737360" cy="135158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3200" b="1">
                    <a:latin typeface="Arial"/>
                    <a:cs typeface="Arial"/>
                  </a:rPr>
                  <a:t>60.6%</a:t>
                </a:r>
              </a:p>
              <a:p>
                <a:pPr algn="ctr"/>
                <a:endParaRPr lang="en-US" sz="11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2700" marR="5080" algn="ctr">
                  <a:lnSpc>
                    <a:spcPct val="107100"/>
                  </a:lnSpc>
                  <a:spcBef>
                    <a:spcPts val="745"/>
                  </a:spcBef>
                  <a:defRPr/>
                </a:pPr>
                <a:r>
                  <a:rPr lang="en-US" sz="1600" kern="0" spc="-35">
                    <a:solidFill>
                      <a:srgbClr val="4D4D4D"/>
                    </a:solidFill>
                    <a:cs typeface="Arial"/>
                  </a:rPr>
                  <a:t>Average Email Open Rate</a:t>
                </a:r>
                <a:r>
                  <a:rPr lang="en-US" sz="1600" kern="0" spc="-35" baseline="30000">
                    <a:solidFill>
                      <a:srgbClr val="4D4D4D"/>
                    </a:solidFill>
                    <a:cs typeface="Arial"/>
                  </a:rPr>
                  <a:t>2</a:t>
                </a:r>
              </a:p>
            </p:txBody>
          </p:sp>
          <p:pic>
            <p:nvPicPr>
              <p:cNvPr id="114" name="Graphic 113" descr="Email with solid fill">
                <a:extLst>
                  <a:ext uri="{FF2B5EF4-FFF2-40B4-BE49-F238E27FC236}">
                    <a16:creationId xmlns:a16="http://schemas.microsoft.com/office/drawing/2014/main" id="{20780123-C03D-C19A-8F5C-64DE730EE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6518190" y="2385718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4A34F6D-DBD9-78C9-5D47-662D2BB9E291}"/>
                </a:ext>
              </a:extLst>
            </p:cNvPr>
            <p:cNvGrpSpPr/>
            <p:nvPr/>
          </p:nvGrpSpPr>
          <p:grpSpPr>
            <a:xfrm>
              <a:off x="7827330" y="2385718"/>
              <a:ext cx="2095915" cy="2540814"/>
              <a:chOff x="7890707" y="2385718"/>
              <a:chExt cx="2098317" cy="2540814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D379E437-394E-A3C5-21C5-79785E63A5B0}"/>
                  </a:ext>
                </a:extLst>
              </p:cNvPr>
              <p:cNvSpPr txBox="1"/>
              <p:nvPr/>
            </p:nvSpPr>
            <p:spPr>
              <a:xfrm>
                <a:off x="7890707" y="3574944"/>
                <a:ext cx="2098317" cy="135158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3200" b="1">
                    <a:latin typeface="Arial"/>
                    <a:cs typeface="Arial"/>
                  </a:rPr>
                  <a:t>1,451,009</a:t>
                </a:r>
              </a:p>
              <a:p>
                <a:pPr algn="ctr"/>
                <a:endParaRPr lang="en-US" sz="11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2700" marR="5080" algn="ctr">
                  <a:lnSpc>
                    <a:spcPct val="107100"/>
                  </a:lnSpc>
                  <a:spcBef>
                    <a:spcPts val="745"/>
                  </a:spcBef>
                  <a:defRPr/>
                </a:pPr>
                <a:r>
                  <a:rPr lang="en-US" sz="1600" kern="0" spc="-35">
                    <a:solidFill>
                      <a:srgbClr val="4D4D4D"/>
                    </a:solidFill>
                    <a:cs typeface="Arial"/>
                  </a:rPr>
                  <a:t>Campaigns Completed</a:t>
                </a:r>
                <a:r>
                  <a:rPr lang="en-US" sz="1600" kern="0" spc="-35" baseline="30000">
                    <a:solidFill>
                      <a:srgbClr val="4D4D4D"/>
                    </a:solidFill>
                    <a:cs typeface="Arial"/>
                  </a:rPr>
                  <a:t>1</a:t>
                </a:r>
              </a:p>
            </p:txBody>
          </p:sp>
          <p:pic>
            <p:nvPicPr>
              <p:cNvPr id="115" name="Graphic 114" descr="Megaphone with solid fill">
                <a:extLst>
                  <a:ext uri="{FF2B5EF4-FFF2-40B4-BE49-F238E27FC236}">
                    <a16:creationId xmlns:a16="http://schemas.microsoft.com/office/drawing/2014/main" id="{8311DCD8-B7E6-8691-EB27-FFCC1FB0F6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/>
            </p:blipFill>
            <p:spPr>
              <a:xfrm>
                <a:off x="8482667" y="2385718"/>
                <a:ext cx="914400" cy="914400"/>
              </a:xfrm>
              <a:prstGeom prst="rect">
                <a:avLst/>
              </a:prstGeom>
            </p:spPr>
          </p:pic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F83462C-5708-5A05-0E62-8AE259795BEA}"/>
              </a:ext>
            </a:extLst>
          </p:cNvPr>
          <p:cNvSpPr txBox="1"/>
          <p:nvPr/>
        </p:nvSpPr>
        <p:spPr>
          <a:xfrm>
            <a:off x="370364" y="5790405"/>
            <a:ext cx="384048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900" kern="0" baseline="30000" dirty="0">
                <a:solidFill>
                  <a:schemeClr val="tx2"/>
                </a:solidFill>
                <a:cs typeface="Arial"/>
              </a:rPr>
              <a:t>1</a:t>
            </a:r>
            <a:r>
              <a:rPr lang="en-US" sz="900" kern="0" dirty="0">
                <a:solidFill>
                  <a:schemeClr val="tx2"/>
                </a:solidFill>
                <a:cs typeface="Arial"/>
              </a:rPr>
              <a:t>Internal data as of December 31, 2025</a:t>
            </a:r>
            <a:br>
              <a:rPr lang="en-US" sz="900" kern="0" dirty="0">
                <a:cs typeface="Arial" panose="020B0604020202020204" pitchFamily="34" charset="0"/>
              </a:rPr>
            </a:br>
            <a:r>
              <a:rPr lang="en-US" sz="900" kern="0" baseline="30000" dirty="0">
                <a:solidFill>
                  <a:schemeClr val="tx2"/>
                </a:solidFill>
                <a:cs typeface="Arial"/>
              </a:rPr>
              <a:t>2</a:t>
            </a:r>
            <a:r>
              <a:rPr lang="en-US" sz="900" kern="0" dirty="0">
                <a:solidFill>
                  <a:schemeClr val="tx2"/>
                </a:solidFill>
                <a:cs typeface="Arial"/>
              </a:rPr>
              <a:t>Internal data between January 1, 2025 – December 31, 2025</a:t>
            </a:r>
          </a:p>
        </p:txBody>
      </p:sp>
      <p:sp>
        <p:nvSpPr>
          <p:cNvPr id="11" name="object 62">
            <a:extLst>
              <a:ext uri="{FF2B5EF4-FFF2-40B4-BE49-F238E27FC236}">
                <a16:creationId xmlns:a16="http://schemas.microsoft.com/office/drawing/2014/main" id="{518BC953-A83B-BDCD-62D3-222AACFEB4AF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>
          <a:xfrm>
            <a:off x="844905" y="6457802"/>
            <a:ext cx="4114800" cy="162224"/>
          </a:xfrm>
          <a:prstGeom prst="rect">
            <a:avLst/>
          </a:prstGeom>
        </p:spPr>
        <p:txBody>
          <a:bodyPr vert="horz" wrap="square" lIns="0" tIns="635" rIns="0" bIns="0" rtlCol="0" anchor="ctr">
            <a:spAutoFit/>
          </a:bodyPr>
          <a:lstStyle/>
          <a:p>
            <a:pPr marL="12696" lvl="0" defTabSz="914126">
              <a:spcBef>
                <a:spcPts val="5"/>
              </a:spcBef>
              <a:defRPr/>
            </a:pPr>
            <a:r>
              <a:rPr lang="en-US" spc="0">
                <a:solidFill>
                  <a:srgbClr val="4D4D4D"/>
                </a:solidFill>
              </a:rPr>
              <a:t>©</a:t>
            </a:r>
            <a:r>
              <a:rPr lang="en-US" spc="-204">
                <a:solidFill>
                  <a:srgbClr val="4D4D4D"/>
                </a:solidFill>
              </a:rPr>
              <a:t> </a:t>
            </a:r>
            <a:r>
              <a:rPr lang="en-US" spc="70">
                <a:solidFill>
                  <a:srgbClr val="4D4D4D"/>
                </a:solidFill>
              </a:rPr>
              <a:t>2026</a:t>
            </a:r>
            <a:r>
              <a:rPr lang="en-US" spc="215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UNITED</a:t>
            </a:r>
            <a:r>
              <a:rPr lang="en-US" spc="204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STATES</a:t>
            </a:r>
            <a:r>
              <a:rPr lang="en-US" spc="175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POSTAL</a:t>
            </a:r>
            <a:r>
              <a:rPr lang="en-US" spc="190">
                <a:solidFill>
                  <a:srgbClr val="4D4D4D"/>
                </a:solidFill>
              </a:rPr>
              <a:t> </a:t>
            </a:r>
            <a:r>
              <a:rPr lang="en-US" spc="70">
                <a:solidFill>
                  <a:srgbClr val="4D4D4D"/>
                </a:solidFill>
              </a:rPr>
              <a:t>SERVICE</a:t>
            </a:r>
          </a:p>
        </p:txBody>
      </p:sp>
      <p:sp>
        <p:nvSpPr>
          <p:cNvPr id="12" name="object 61">
            <a:extLst>
              <a:ext uri="{FF2B5EF4-FFF2-40B4-BE49-F238E27FC236}">
                <a16:creationId xmlns:a16="http://schemas.microsoft.com/office/drawing/2014/main" id="{6FE0FFCD-8963-E40E-8B86-CFBF91FC2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>
          <a:xfrm>
            <a:off x="372965" y="6457802"/>
            <a:ext cx="2741612" cy="162224"/>
          </a:xfrm>
          <a:prstGeom prst="rect">
            <a:avLst/>
          </a:prstGeom>
        </p:spPr>
        <p:txBody>
          <a:bodyPr vert="horz" wrap="square" lIns="0" tIns="635" rIns="0" bIns="0" rtlCol="0" anchor="ctr">
            <a:spAutoFit/>
          </a:bodyPr>
          <a:lstStyle/>
          <a:p>
            <a:pPr marL="38089" marR="0" lvl="0" indent="0" algn="l" defTabSz="914126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50" b="0" i="0" u="none" strike="noStrike" kern="0" cap="none" spc="-25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38089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sz="1050" b="0" i="0" u="none" strike="noStrike" kern="0" cap="none" spc="-25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8675" y="630475"/>
            <a:ext cx="11449050" cy="505138"/>
          </a:xfrm>
          <a:prstGeom prst="rect">
            <a:avLst/>
          </a:prstGeom>
        </p:spPr>
        <p:txBody>
          <a:bodyPr vert="horz" wrap="square" lIns="9144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10" dirty="0"/>
              <a:t>GROWING USER BASE</a:t>
            </a:r>
            <a:endParaRPr spc="-10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506654A-C056-7D08-54DF-F8337E407EF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8675" y="136526"/>
            <a:ext cx="3752107" cy="245003"/>
          </a:xfrm>
        </p:spPr>
        <p:txBody>
          <a:bodyPr/>
          <a:lstStyle/>
          <a:p>
            <a:r>
              <a:rPr lang="en-US" dirty="0"/>
              <a:t>Reach millions of users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630B730-D44F-9ECF-9762-C52B0BF7E0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8675" y="1196793"/>
            <a:ext cx="11449050" cy="1087990"/>
          </a:xfrm>
        </p:spPr>
        <p:txBody>
          <a:bodyPr vert="horz" lIns="91440" tIns="45720" rIns="91440" bIns="45720" rtlCol="0" anchor="t">
            <a:spAutoFit/>
          </a:bodyPr>
          <a:lstStyle/>
          <a:p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Arial"/>
                <a:cs typeface="Arial"/>
              </a:rPr>
              <a:t>With a growing user base of </a:t>
            </a:r>
            <a:r>
              <a:rPr lang="en-US" sz="1800" kern="0" dirty="0">
                <a:solidFill>
                  <a:srgbClr val="004B87"/>
                </a:solidFill>
                <a:latin typeface="Arial"/>
                <a:cs typeface="Arial"/>
              </a:rPr>
              <a:t>76.9M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Arial"/>
                <a:cs typeface="Arial"/>
              </a:rPr>
              <a:t> active users, the Informed Delivery</a:t>
            </a:r>
            <a:r>
              <a:rPr lang="en-US" sz="1750" baseline="30000" dirty="0">
                <a:latin typeface="Arial"/>
                <a:cs typeface="Arial"/>
              </a:rPr>
              <a:t>®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Arial"/>
                <a:cs typeface="Arial"/>
              </a:rPr>
              <a:t> feature provides brands an opportunity to reach a large population of highly engaged customers</a:t>
            </a:r>
            <a:r>
              <a:rPr kumimoji="0" lang="en-US" sz="1800" b="0" i="0" u="none" strike="noStrike" kern="0" cap="none" spc="-10" normalizeH="0" baseline="0" noProof="0" dirty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Arial"/>
                <a:cs typeface="Arial"/>
              </a:rPr>
              <a:t>.</a:t>
            </a:r>
            <a:endParaRPr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0363" y="6201295"/>
            <a:ext cx="11451590" cy="0"/>
          </a:xfrm>
          <a:custGeom>
            <a:avLst/>
            <a:gdLst/>
            <a:ahLst/>
            <a:cxnLst/>
            <a:rect l="l" t="t" r="r" b="b"/>
            <a:pathLst>
              <a:path w="11451590">
                <a:moveTo>
                  <a:pt x="0" y="0"/>
                </a:moveTo>
                <a:lnTo>
                  <a:pt x="11451270" y="1"/>
                </a:lnTo>
              </a:path>
              <a:path w="11451590">
                <a:moveTo>
                  <a:pt x="0" y="0"/>
                </a:moveTo>
                <a:lnTo>
                  <a:pt x="11451270" y="1"/>
                </a:lnTo>
              </a:path>
            </a:pathLst>
          </a:custGeom>
          <a:ln w="12700">
            <a:solidFill>
              <a:srgbClr val="DA281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8C66FF91-28EE-3D72-8C14-6E8D30BA8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7106517" y="3711256"/>
            <a:ext cx="2868603" cy="302151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47C3F40-3407-A28F-1A17-CEFDC9D23948}"/>
              </a:ext>
            </a:extLst>
          </p:cNvPr>
          <p:cNvGrpSpPr/>
          <p:nvPr/>
        </p:nvGrpSpPr>
        <p:grpSpPr>
          <a:xfrm>
            <a:off x="9073283" y="2378655"/>
            <a:ext cx="2743926" cy="3529326"/>
            <a:chOff x="9073283" y="2378655"/>
            <a:chExt cx="2743926" cy="352932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5BD2B27-9B82-BA80-0E66-4A39F1A66B6B}"/>
                </a:ext>
              </a:extLst>
            </p:cNvPr>
            <p:cNvGrpSpPr/>
            <p:nvPr/>
          </p:nvGrpSpPr>
          <p:grpSpPr>
            <a:xfrm>
              <a:off x="9073283" y="2378655"/>
              <a:ext cx="2743926" cy="3529326"/>
              <a:chOff x="9073283" y="2378655"/>
              <a:chExt cx="2743926" cy="35293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25ABFF1-4489-DB01-1848-7D08A77A3896}"/>
                  </a:ext>
                </a:extLst>
              </p:cNvPr>
              <p:cNvSpPr/>
              <p:nvPr/>
            </p:nvSpPr>
            <p:spPr>
              <a:xfrm>
                <a:off x="9073283" y="2581119"/>
                <a:ext cx="2732974" cy="3326862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object 72">
                <a:extLst>
                  <a:ext uri="{FF2B5EF4-FFF2-40B4-BE49-F238E27FC236}">
                    <a16:creationId xmlns:a16="http://schemas.microsoft.com/office/drawing/2014/main" id="{D3B38DBD-98B8-4D34-4C23-76E4080245D7}"/>
                  </a:ext>
                </a:extLst>
              </p:cNvPr>
              <p:cNvSpPr txBox="1"/>
              <p:nvPr/>
            </p:nvSpPr>
            <p:spPr>
              <a:xfrm>
                <a:off x="9263996" y="2378655"/>
                <a:ext cx="2433357" cy="19749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vert="horz" wrap="square" lIns="0" tIns="12700" rIns="0" bIns="0" rtlCol="0" anchor="t">
                <a:spAutoFit/>
              </a:bodyPr>
              <a:lstStyle/>
              <a:p>
                <a:pPr marL="1270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/>
                  </a:rPr>
                  <a:t>Informed</a:t>
                </a:r>
                <a:r>
                  <a:rPr kumimoji="0" sz="1200" b="1" i="0" u="none" strike="noStrike" kern="0" cap="none" spc="-15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/>
                  </a:rPr>
                  <a:t> </a:t>
                </a:r>
                <a:r>
                  <a:rPr kumimoji="0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/>
                  </a:rPr>
                  <a:t>Delivery</a:t>
                </a:r>
                <a:r>
                  <a:rPr kumimoji="0" sz="1200" b="1" i="0" u="none" strike="noStrike" kern="0" cap="none" spc="-15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/>
                  </a:rPr>
                  <a:t> </a:t>
                </a:r>
                <a:r>
                  <a:rPr kumimoji="0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/>
                  </a:rPr>
                  <a:t>User</a:t>
                </a:r>
                <a:r>
                  <a:rPr kumimoji="0" sz="1200" b="1" i="0" u="none" strike="noStrike" kern="0" cap="none" spc="-1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/>
                  </a:rPr>
                  <a:t> </a:t>
                </a:r>
                <a:r>
                  <a:rPr kumimoji="0" lang="en-US" sz="1200" b="1" i="0" u="none" strike="noStrike" kern="0" cap="none" spc="-1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/>
                  </a:rPr>
                  <a:t>Base</a:t>
                </a:r>
                <a:endParaRPr kumimoji="0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endParaRPr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65C7CDC5-F81A-8E70-91F7-7D5CE88D2BB3}"/>
                  </a:ext>
                </a:extLst>
              </p:cNvPr>
              <p:cNvGrpSpPr/>
              <p:nvPr/>
            </p:nvGrpSpPr>
            <p:grpSpPr>
              <a:xfrm>
                <a:off x="9314707" y="3952091"/>
                <a:ext cx="2431986" cy="553998"/>
                <a:chOff x="9292902" y="2524755"/>
                <a:chExt cx="2431986" cy="553998"/>
              </a:xfrm>
            </p:grpSpPr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6BC77B64-4818-5A86-639E-04BD217C6F80}"/>
                    </a:ext>
                  </a:extLst>
                </p:cNvPr>
                <p:cNvSpPr txBox="1"/>
                <p:nvPr/>
              </p:nvSpPr>
              <p:spPr>
                <a:xfrm>
                  <a:off x="9292902" y="2524755"/>
                  <a:ext cx="1304503" cy="55399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>
                    <a:defRPr/>
                  </a:pPr>
                  <a:r>
                    <a:rPr lang="en-US" sz="3000" b="1" kern="0">
                      <a:cs typeface="Arial"/>
                    </a:rPr>
                    <a:t>52.8M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79F922E5-D91A-5377-511F-9E9B61A52544}"/>
                    </a:ext>
                  </a:extLst>
                </p:cNvPr>
                <p:cNvSpPr txBox="1"/>
                <p:nvPr/>
              </p:nvSpPr>
              <p:spPr>
                <a:xfrm>
                  <a:off x="10480511" y="2708766"/>
                  <a:ext cx="124437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b="1" kern="0">
                      <a:cs typeface="Arial" panose="020B0604020202020204" pitchFamily="34" charset="0"/>
                    </a:rPr>
                    <a:t>Households</a:t>
                  </a:r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CA71DF1E-E683-21E5-4FA3-F344E6893191}"/>
                  </a:ext>
                </a:extLst>
              </p:cNvPr>
              <p:cNvGrpSpPr/>
              <p:nvPr/>
            </p:nvGrpSpPr>
            <p:grpSpPr>
              <a:xfrm>
                <a:off x="9226197" y="5019530"/>
                <a:ext cx="2591012" cy="602552"/>
                <a:chOff x="9292902" y="2524755"/>
                <a:chExt cx="2591012" cy="602552"/>
              </a:xfrm>
            </p:grpSpPr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C4DDBACC-F747-E8FB-8AEB-6D125DA480C1}"/>
                    </a:ext>
                  </a:extLst>
                </p:cNvPr>
                <p:cNvSpPr txBox="1"/>
                <p:nvPr/>
              </p:nvSpPr>
              <p:spPr>
                <a:xfrm>
                  <a:off x="9292902" y="2524755"/>
                  <a:ext cx="1304503" cy="55399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>
                    <a:defRPr/>
                  </a:pPr>
                  <a:r>
                    <a:rPr lang="en-US" sz="3000" b="1" kern="0">
                      <a:cs typeface="Arial"/>
                    </a:rPr>
                    <a:t>66.8M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00645A6F-645C-C0B6-AC72-B10DAC9C05EB}"/>
                    </a:ext>
                  </a:extLst>
                </p:cNvPr>
                <p:cNvSpPr txBox="1"/>
                <p:nvPr/>
              </p:nvSpPr>
              <p:spPr>
                <a:xfrm>
                  <a:off x="10367319" y="2604087"/>
                  <a:ext cx="151659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b="1" kern="0">
                      <a:cs typeface="Arial" panose="020B0604020202020204" pitchFamily="34" charset="0"/>
                    </a:rPr>
                    <a:t>Email-enabled Users</a:t>
                  </a: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87193CB-977F-7DE0-EC11-EAE95C1D1B67}"/>
                  </a:ext>
                </a:extLst>
              </p:cNvPr>
              <p:cNvSpPr txBox="1"/>
              <p:nvPr/>
            </p:nvSpPr>
            <p:spPr>
              <a:xfrm>
                <a:off x="9380791" y="4390674"/>
                <a:ext cx="2057877" cy="2308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>
                  <a:defRPr/>
                </a:pPr>
                <a:r>
                  <a:rPr lang="en-US" sz="900" b="1" i="1" kern="0">
                    <a:cs typeface="Arial"/>
                  </a:rPr>
                  <a:t>+8.2% Growth YoY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EB92E85-4D7E-A1C8-94B3-00612A1D15F5}"/>
                  </a:ext>
                </a:extLst>
              </p:cNvPr>
              <p:cNvSpPr txBox="1"/>
              <p:nvPr/>
            </p:nvSpPr>
            <p:spPr>
              <a:xfrm>
                <a:off x="9364409" y="5438064"/>
                <a:ext cx="2057877" cy="2308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>
                  <a:defRPr/>
                </a:pPr>
                <a:r>
                  <a:rPr lang="en-US" sz="900" b="1" i="1" kern="0">
                    <a:cs typeface="Arial"/>
                  </a:rPr>
                  <a:t>+9.8% Growth YoY</a:t>
                </a: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86468B2-EF1F-7ECD-21EF-4D215D2689BB}"/>
                </a:ext>
              </a:extLst>
            </p:cNvPr>
            <p:cNvGrpSpPr/>
            <p:nvPr/>
          </p:nvGrpSpPr>
          <p:grpSpPr>
            <a:xfrm>
              <a:off x="9398297" y="2854327"/>
              <a:ext cx="2246813" cy="657922"/>
              <a:chOff x="9272093" y="2242979"/>
              <a:chExt cx="2246813" cy="657922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D33EF7B4-AF18-3A31-B803-4FC24E38757B}"/>
                  </a:ext>
                </a:extLst>
              </p:cNvPr>
              <p:cNvGrpSpPr/>
              <p:nvPr/>
            </p:nvGrpSpPr>
            <p:grpSpPr>
              <a:xfrm>
                <a:off x="9295479" y="2242979"/>
                <a:ext cx="2223427" cy="553998"/>
                <a:chOff x="9292902" y="2524755"/>
                <a:chExt cx="2223427" cy="553998"/>
              </a:xfrm>
            </p:grpSpPr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6C8E2D08-9622-5461-73B0-09B991D9EFD8}"/>
                    </a:ext>
                  </a:extLst>
                </p:cNvPr>
                <p:cNvSpPr txBox="1"/>
                <p:nvPr/>
              </p:nvSpPr>
              <p:spPr>
                <a:xfrm>
                  <a:off x="9292902" y="2524755"/>
                  <a:ext cx="1304503" cy="55399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>
                    <a:defRPr/>
                  </a:pPr>
                  <a:r>
                    <a:rPr lang="en-US" sz="3000" b="1" kern="0">
                      <a:cs typeface="Arial"/>
                    </a:rPr>
                    <a:t>76.9M</a:t>
                  </a: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641071F2-04C2-15D7-C41E-9970B5CFEBAA}"/>
                    </a:ext>
                  </a:extLst>
                </p:cNvPr>
                <p:cNvSpPr txBox="1"/>
                <p:nvPr/>
              </p:nvSpPr>
              <p:spPr>
                <a:xfrm>
                  <a:off x="10271952" y="2740223"/>
                  <a:ext cx="124437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b="1" kern="0">
                      <a:cs typeface="Arial" panose="020B0604020202020204" pitchFamily="34" charset="0"/>
                    </a:rPr>
                    <a:t>Users</a:t>
                  </a:r>
                </a:p>
              </p:txBody>
            </p:sp>
          </p:grp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6C6C056-1B39-61FA-4C63-0CFD01FBE720}"/>
                  </a:ext>
                </a:extLst>
              </p:cNvPr>
              <p:cNvSpPr txBox="1"/>
              <p:nvPr/>
            </p:nvSpPr>
            <p:spPr>
              <a:xfrm>
                <a:off x="9272093" y="2670069"/>
                <a:ext cx="2057877" cy="2308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>
                  <a:defRPr/>
                </a:pPr>
                <a:r>
                  <a:rPr lang="en-US" sz="900" b="1" i="1" kern="0">
                    <a:cs typeface="Arial"/>
                  </a:rPr>
                  <a:t>+9.2% Growth YoY</a:t>
                </a: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4BB04E4-E9F3-D33D-A0C6-1FC16AC253A4}"/>
              </a:ext>
            </a:extLst>
          </p:cNvPr>
          <p:cNvSpPr txBox="1"/>
          <p:nvPr/>
        </p:nvSpPr>
        <p:spPr>
          <a:xfrm>
            <a:off x="328675" y="5967141"/>
            <a:ext cx="3205238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900" kern="0">
                <a:solidFill>
                  <a:schemeClr val="tx2"/>
                </a:solidFill>
                <a:cs typeface="Arial"/>
              </a:rPr>
              <a:t>Internal data January 1, 2025 - December 31, 2025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21C5432-E8BD-6FFC-EACD-488C87661F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6715676"/>
              </p:ext>
            </p:extLst>
          </p:nvPr>
        </p:nvGraphicFramePr>
        <p:xfrm>
          <a:off x="153142" y="1859977"/>
          <a:ext cx="8151769" cy="3924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6FE536A-64C9-D72F-4D76-96C3BCA752CD}"/>
              </a:ext>
            </a:extLst>
          </p:cNvPr>
          <p:cNvSpPr txBox="1"/>
          <p:nvPr/>
        </p:nvSpPr>
        <p:spPr>
          <a:xfrm>
            <a:off x="2522898" y="1950355"/>
            <a:ext cx="3412255" cy="5695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600" b="1" kern="1600" spc="-30">
                <a:solidFill>
                  <a:schemeClr val="tx2"/>
                </a:solidFill>
              </a:rPr>
              <a:t>Registered Users</a:t>
            </a:r>
            <a:br>
              <a:rPr lang="en-US" sz="1600" b="1" kern="1600" spc="-30">
                <a:solidFill>
                  <a:schemeClr val="tx2"/>
                </a:solidFill>
              </a:rPr>
            </a:br>
            <a:r>
              <a:rPr lang="en-US" sz="1400" kern="1600" spc="-30">
                <a:solidFill>
                  <a:schemeClr val="tx2"/>
                </a:solidFill>
              </a:rPr>
              <a:t>January 2025 – December 2025</a:t>
            </a:r>
          </a:p>
        </p:txBody>
      </p:sp>
      <p:sp>
        <p:nvSpPr>
          <p:cNvPr id="16" name="object 62">
            <a:extLst>
              <a:ext uri="{FF2B5EF4-FFF2-40B4-BE49-F238E27FC236}">
                <a16:creationId xmlns:a16="http://schemas.microsoft.com/office/drawing/2014/main" id="{917FEF3F-9616-2251-529E-762603E27EC5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>
          <a:xfrm>
            <a:off x="844905" y="6457802"/>
            <a:ext cx="4114800" cy="162224"/>
          </a:xfrm>
          <a:prstGeom prst="rect">
            <a:avLst/>
          </a:prstGeom>
        </p:spPr>
        <p:txBody>
          <a:bodyPr vert="horz" wrap="square" lIns="0" tIns="635" rIns="0" bIns="0" rtlCol="0" anchor="ctr">
            <a:spAutoFit/>
          </a:bodyPr>
          <a:lstStyle/>
          <a:p>
            <a:pPr marL="12696" lvl="0" defTabSz="914126">
              <a:spcBef>
                <a:spcPts val="5"/>
              </a:spcBef>
              <a:defRPr/>
            </a:pPr>
            <a:r>
              <a:rPr lang="en-US" spc="0">
                <a:solidFill>
                  <a:srgbClr val="4D4D4D"/>
                </a:solidFill>
              </a:rPr>
              <a:t>©</a:t>
            </a:r>
            <a:r>
              <a:rPr lang="en-US" spc="-204">
                <a:solidFill>
                  <a:srgbClr val="4D4D4D"/>
                </a:solidFill>
              </a:rPr>
              <a:t> </a:t>
            </a:r>
            <a:r>
              <a:rPr lang="en-US" spc="70">
                <a:solidFill>
                  <a:srgbClr val="4D4D4D"/>
                </a:solidFill>
              </a:rPr>
              <a:t>2026</a:t>
            </a:r>
            <a:r>
              <a:rPr lang="en-US" spc="215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UNITED</a:t>
            </a:r>
            <a:r>
              <a:rPr lang="en-US" spc="204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STATES</a:t>
            </a:r>
            <a:r>
              <a:rPr lang="en-US" spc="175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POSTAL</a:t>
            </a:r>
            <a:r>
              <a:rPr lang="en-US" spc="190">
                <a:solidFill>
                  <a:srgbClr val="4D4D4D"/>
                </a:solidFill>
              </a:rPr>
              <a:t> </a:t>
            </a:r>
            <a:r>
              <a:rPr lang="en-US" spc="70">
                <a:solidFill>
                  <a:srgbClr val="4D4D4D"/>
                </a:solidFill>
              </a:rPr>
              <a:t>SERVICE</a:t>
            </a:r>
          </a:p>
        </p:txBody>
      </p:sp>
      <p:sp>
        <p:nvSpPr>
          <p:cNvPr id="20" name="object 61">
            <a:extLst>
              <a:ext uri="{FF2B5EF4-FFF2-40B4-BE49-F238E27FC236}">
                <a16:creationId xmlns:a16="http://schemas.microsoft.com/office/drawing/2014/main" id="{BB32DC54-6A83-BB19-C06C-9A56218BD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>
          <a:xfrm>
            <a:off x="372965" y="6457802"/>
            <a:ext cx="2741612" cy="162224"/>
          </a:xfrm>
          <a:prstGeom prst="rect">
            <a:avLst/>
          </a:prstGeom>
        </p:spPr>
        <p:txBody>
          <a:bodyPr vert="horz" wrap="square" lIns="0" tIns="635" rIns="0" bIns="0" rtlCol="0" anchor="ctr">
            <a:spAutoFit/>
          </a:bodyPr>
          <a:lstStyle/>
          <a:p>
            <a:pPr marL="38089" marR="0" lvl="0" indent="0" algn="l" defTabSz="914126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50" b="0" i="0" u="none" strike="noStrike" kern="0" cap="none" spc="-25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38089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1050" b="0" i="0" u="none" strike="noStrike" kern="0" cap="none" spc="-25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445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7028" y="622188"/>
            <a:ext cx="11449050" cy="505138"/>
          </a:xfrm>
          <a:prstGeom prst="rect">
            <a:avLst/>
          </a:prstGeom>
        </p:spPr>
        <p:txBody>
          <a:bodyPr vert="horz" wrap="square" lIns="9144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10" dirty="0"/>
              <a:t>INFORMED DELIVERY</a:t>
            </a:r>
            <a:r>
              <a:rPr lang="en-US" sz="3200" baseline="30000" dirty="0"/>
              <a:t>®</a:t>
            </a:r>
            <a:r>
              <a:rPr lang="en-US" spc="-10" dirty="0"/>
              <a:t> HOUSEHOLD SATURATION</a:t>
            </a:r>
            <a:endParaRPr spc="-10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506654A-C056-7D08-54DF-F8337E407EF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7028" y="136526"/>
            <a:ext cx="3752107" cy="245003"/>
          </a:xfrm>
        </p:spPr>
        <p:txBody>
          <a:bodyPr lIns="91440"/>
          <a:lstStyle/>
          <a:p>
            <a:r>
              <a:rPr lang="en-US" dirty="0"/>
              <a:t>Reach millions of users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630B730-D44F-9ECF-9762-C52B0BF7E0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7028" y="1196793"/>
            <a:ext cx="11449050" cy="708143"/>
          </a:xfrm>
        </p:spPr>
        <p:txBody>
          <a:bodyPr vert="horz" lIns="91440" tIns="45720" rIns="91440" bIns="4572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solidFill>
                  <a:srgbClr val="004B87"/>
                </a:solidFill>
                <a:latin typeface="Arial"/>
                <a:cs typeface="Arial"/>
              </a:rPr>
              <a:t>The Informed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Arial"/>
                <a:cs typeface="Arial"/>
              </a:rPr>
              <a:t>Delivery feature has reached 35.5% national saturation of eligible delivery points.​</a:t>
            </a:r>
            <a:endParaRPr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  <a:p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EB990AC-93BD-E904-F9CF-ABA1F7D9B461}"/>
              </a:ext>
            </a:extLst>
          </p:cNvPr>
          <p:cNvSpPr txBox="1"/>
          <p:nvPr/>
        </p:nvSpPr>
        <p:spPr>
          <a:xfrm>
            <a:off x="347028" y="5970497"/>
            <a:ext cx="22277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Internal data as of </a:t>
            </a:r>
            <a:r>
              <a:rPr lang="en-US" sz="900" kern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31</a:t>
            </a: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E78C04-CC6A-F873-F427-12687E6FC193}"/>
              </a:ext>
            </a:extLst>
          </p:cNvPr>
          <p:cNvSpPr txBox="1"/>
          <p:nvPr/>
        </p:nvSpPr>
        <p:spPr>
          <a:xfrm>
            <a:off x="9878121" y="4337824"/>
            <a:ext cx="1321466" cy="90050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7F7F7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0 to 10%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7F7F7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10 to 20%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7F7F7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20 to 30%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7F7F7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30 to 40%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7F7F7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Over 40%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9CD3E7-9FE7-C391-2053-C026910367E1}"/>
              </a:ext>
            </a:extLst>
          </p:cNvPr>
          <p:cNvSpPr/>
          <p:nvPr/>
        </p:nvSpPr>
        <p:spPr>
          <a:xfrm>
            <a:off x="9671927" y="4396960"/>
            <a:ext cx="157873" cy="98154"/>
          </a:xfrm>
          <a:prstGeom prst="rect">
            <a:avLst/>
          </a:prstGeom>
          <a:solidFill>
            <a:srgbClr val="D3D3E1"/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5D12C74-A717-15E0-9BE1-D9146606D96F}"/>
              </a:ext>
            </a:extLst>
          </p:cNvPr>
          <p:cNvSpPr/>
          <p:nvPr/>
        </p:nvSpPr>
        <p:spPr>
          <a:xfrm>
            <a:off x="9671927" y="4582763"/>
            <a:ext cx="157873" cy="98154"/>
          </a:xfrm>
          <a:prstGeom prst="rect">
            <a:avLst/>
          </a:prstGeom>
          <a:solidFill>
            <a:srgbClr val="1A6EA2"/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CCF31E1-149A-9905-715E-0B042F9AA240}"/>
              </a:ext>
            </a:extLst>
          </p:cNvPr>
          <p:cNvSpPr/>
          <p:nvPr/>
        </p:nvSpPr>
        <p:spPr>
          <a:xfrm>
            <a:off x="9671927" y="4768566"/>
            <a:ext cx="157873" cy="98154"/>
          </a:xfrm>
          <a:prstGeom prst="rect">
            <a:avLst/>
          </a:prstGeom>
          <a:solidFill>
            <a:srgbClr val="ED6A5A"/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C4D1934-81FD-6792-3327-581AB3770C63}"/>
              </a:ext>
            </a:extLst>
          </p:cNvPr>
          <p:cNvSpPr/>
          <p:nvPr/>
        </p:nvSpPr>
        <p:spPr>
          <a:xfrm>
            <a:off x="9671927" y="4954369"/>
            <a:ext cx="157873" cy="98154"/>
          </a:xfrm>
          <a:prstGeom prst="rect">
            <a:avLst/>
          </a:prstGeom>
          <a:solidFill>
            <a:srgbClr val="EDB45A"/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71F64D5-3D8E-1E9F-21F3-FEFF68647D78}"/>
              </a:ext>
            </a:extLst>
          </p:cNvPr>
          <p:cNvSpPr/>
          <p:nvPr/>
        </p:nvSpPr>
        <p:spPr>
          <a:xfrm>
            <a:off x="9671927" y="5140173"/>
            <a:ext cx="157873" cy="98154"/>
          </a:xfrm>
          <a:prstGeom prst="rect">
            <a:avLst/>
          </a:prstGeom>
          <a:solidFill>
            <a:srgbClr val="BA77A3"/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bject 62">
            <a:extLst>
              <a:ext uri="{FF2B5EF4-FFF2-40B4-BE49-F238E27FC236}">
                <a16:creationId xmlns:a16="http://schemas.microsoft.com/office/drawing/2014/main" id="{84FA5FEC-CC48-4F0C-FEE5-0837428FD156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>
          <a:xfrm>
            <a:off x="844905" y="6457802"/>
            <a:ext cx="4114800" cy="162224"/>
          </a:xfrm>
          <a:prstGeom prst="rect">
            <a:avLst/>
          </a:prstGeom>
        </p:spPr>
        <p:txBody>
          <a:bodyPr vert="horz" wrap="square" lIns="0" tIns="635" rIns="0" bIns="0" rtlCol="0" anchor="ctr">
            <a:spAutoFit/>
          </a:bodyPr>
          <a:lstStyle/>
          <a:p>
            <a:pPr marL="12696" lvl="0" defTabSz="914126">
              <a:spcBef>
                <a:spcPts val="5"/>
              </a:spcBef>
              <a:defRPr/>
            </a:pPr>
            <a:r>
              <a:rPr lang="en-US" spc="0">
                <a:solidFill>
                  <a:srgbClr val="4D4D4D"/>
                </a:solidFill>
              </a:rPr>
              <a:t>©</a:t>
            </a:r>
            <a:r>
              <a:rPr lang="en-US" spc="-204">
                <a:solidFill>
                  <a:srgbClr val="4D4D4D"/>
                </a:solidFill>
              </a:rPr>
              <a:t> </a:t>
            </a:r>
            <a:r>
              <a:rPr lang="en-US" spc="70">
                <a:solidFill>
                  <a:srgbClr val="4D4D4D"/>
                </a:solidFill>
              </a:rPr>
              <a:t>2026</a:t>
            </a:r>
            <a:r>
              <a:rPr lang="en-US" spc="215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UNITED</a:t>
            </a:r>
            <a:r>
              <a:rPr lang="en-US" spc="204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STATES</a:t>
            </a:r>
            <a:r>
              <a:rPr lang="en-US" spc="175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POSTAL</a:t>
            </a:r>
            <a:r>
              <a:rPr lang="en-US" spc="190">
                <a:solidFill>
                  <a:srgbClr val="4D4D4D"/>
                </a:solidFill>
              </a:rPr>
              <a:t> </a:t>
            </a:r>
            <a:r>
              <a:rPr lang="en-US" spc="70">
                <a:solidFill>
                  <a:srgbClr val="4D4D4D"/>
                </a:solidFill>
              </a:rPr>
              <a:t>SERVICE</a:t>
            </a:r>
          </a:p>
        </p:txBody>
      </p:sp>
      <p:sp>
        <p:nvSpPr>
          <p:cNvPr id="7" name="object 61">
            <a:extLst>
              <a:ext uri="{FF2B5EF4-FFF2-40B4-BE49-F238E27FC236}">
                <a16:creationId xmlns:a16="http://schemas.microsoft.com/office/drawing/2014/main" id="{5BD6C505-932B-F940-506A-C3728CB33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>
          <a:xfrm>
            <a:off x="372965" y="6457802"/>
            <a:ext cx="2741612" cy="162224"/>
          </a:xfrm>
          <a:prstGeom prst="rect">
            <a:avLst/>
          </a:prstGeom>
        </p:spPr>
        <p:txBody>
          <a:bodyPr vert="horz" wrap="square" lIns="0" tIns="635" rIns="0" bIns="0" rtlCol="0" anchor="ctr">
            <a:spAutoFit/>
          </a:bodyPr>
          <a:lstStyle/>
          <a:p>
            <a:pPr marL="38089" marR="0" lvl="0" indent="0" algn="l" defTabSz="914126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50" b="0" i="0" u="none" strike="noStrike" kern="0" cap="none" spc="-25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38089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sz="1050" b="0" i="0" u="none" strike="noStrike" kern="0" cap="none" spc="-25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8AAFAC-E778-BCB7-E756-F78741C05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525544"/>
            <a:ext cx="6229217" cy="44506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839F0AC-9335-8CED-1086-2BF2FF863949}"/>
              </a:ext>
            </a:extLst>
          </p:cNvPr>
          <p:cNvSpPr/>
          <p:nvPr/>
        </p:nvSpPr>
        <p:spPr>
          <a:xfrm>
            <a:off x="6345936" y="5052523"/>
            <a:ext cx="1234440" cy="608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t">
            <a:noAutofit/>
          </a:bodyPr>
          <a:lstStyle/>
          <a:p>
            <a:pPr algn="l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endParaRPr lang="en-US" sz="1600" b="1" kern="1600" spc="-3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881E8F-5BDB-73AA-34C9-27347289A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7559360" y="5332456"/>
            <a:ext cx="1032057" cy="51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52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42">
            <a:extLst>
              <a:ext uri="{FF2B5EF4-FFF2-40B4-BE49-F238E27FC236}">
                <a16:creationId xmlns:a16="http://schemas.microsoft.com/office/drawing/2014/main" id="{42A69E02-3D4E-7B6F-98A0-1240E9AB7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675" y="651189"/>
            <a:ext cx="11449050" cy="535531"/>
          </a:xfrm>
        </p:spPr>
        <p:txBody>
          <a:bodyPr/>
          <a:lstStyle/>
          <a:p>
            <a:r>
              <a:rPr lang="en-US" dirty="0"/>
              <a:t>HIGH REACH AND ENGAGEMENT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151C0A88-CDFD-FBB7-9242-532E52CCFF2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8675" y="136526"/>
            <a:ext cx="3752107" cy="245003"/>
          </a:xfrm>
        </p:spPr>
        <p:txBody>
          <a:bodyPr/>
          <a:lstStyle/>
          <a:p>
            <a:r>
              <a:rPr lang="en-US"/>
              <a:t>REACH MILLIONS OF USERS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35091A40-024F-9B56-8B47-103B858B9E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8675" y="1196793"/>
            <a:ext cx="11449050" cy="367024"/>
          </a:xfrm>
        </p:spPr>
        <p:txBody>
          <a:bodyPr/>
          <a:lstStyle/>
          <a:p>
            <a:r>
              <a:rPr lang="en-US"/>
              <a:t>Impressive email open rates indicate that users are actively engaging with Informed Delivery</a:t>
            </a:r>
            <a:r>
              <a:rPr lang="en-US" sz="1800" baseline="30000"/>
              <a:t>®</a:t>
            </a:r>
            <a:r>
              <a:rPr lang="en-US"/>
              <a:t> notifications.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E5A7CA-4416-7311-13E5-DDFEFE0D4294}"/>
              </a:ext>
            </a:extLst>
          </p:cNvPr>
          <p:cNvGrpSpPr/>
          <p:nvPr/>
        </p:nvGrpSpPr>
        <p:grpSpPr>
          <a:xfrm>
            <a:off x="444188" y="1859336"/>
            <a:ext cx="4370553" cy="3625389"/>
            <a:chOff x="444188" y="1859336"/>
            <a:chExt cx="4370553" cy="362538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5DD9188-63B8-F404-E5DD-A669C289AB3F}"/>
                </a:ext>
              </a:extLst>
            </p:cNvPr>
            <p:cNvSpPr/>
            <p:nvPr/>
          </p:nvSpPr>
          <p:spPr>
            <a:xfrm>
              <a:off x="444188" y="1943067"/>
              <a:ext cx="4370553" cy="3527483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Graphic 6" descr="Bullseye with solid fill">
              <a:extLst>
                <a:ext uri="{FF2B5EF4-FFF2-40B4-BE49-F238E27FC236}">
                  <a16:creationId xmlns:a16="http://schemas.microsoft.com/office/drawing/2014/main" id="{11FEE8E7-308D-575E-7E6D-15FC60E3A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0112" y="3055396"/>
              <a:ext cx="800219" cy="800219"/>
            </a:xfrm>
            <a:prstGeom prst="rect">
              <a:avLst/>
            </a:prstGeom>
          </p:spPr>
        </p:pic>
        <p:pic>
          <p:nvPicPr>
            <p:cNvPr id="9" name="Graphic 8" descr="Cursor with solid fill">
              <a:extLst>
                <a:ext uri="{FF2B5EF4-FFF2-40B4-BE49-F238E27FC236}">
                  <a16:creationId xmlns:a16="http://schemas.microsoft.com/office/drawing/2014/main" id="{31A48943-86CD-E1CF-E408-884A14C14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12" y="4297892"/>
              <a:ext cx="800219" cy="80021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C447D82-331B-7A97-09B7-DCB2460949B1}"/>
                </a:ext>
              </a:extLst>
            </p:cNvPr>
            <p:cNvSpPr txBox="1"/>
            <p:nvPr/>
          </p:nvSpPr>
          <p:spPr>
            <a:xfrm>
              <a:off x="616440" y="2245019"/>
              <a:ext cx="39166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Brands can leverage Informed Delivery to reach this highly engaged audience… 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FDC4455-B7C0-8FB0-80FB-5B961A19A8E2}"/>
                </a:ext>
              </a:extLst>
            </p:cNvPr>
            <p:cNvGrpSpPr/>
            <p:nvPr/>
          </p:nvGrpSpPr>
          <p:grpSpPr>
            <a:xfrm>
              <a:off x="1516267" y="4341740"/>
              <a:ext cx="3061716" cy="1142985"/>
              <a:chOff x="1582942" y="4419333"/>
              <a:chExt cx="3061716" cy="1142985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E5120CD-577D-6862-AD3E-848ADA389557}"/>
                  </a:ext>
                </a:extLst>
              </p:cNvPr>
              <p:cNvSpPr txBox="1"/>
              <p:nvPr/>
            </p:nvSpPr>
            <p:spPr>
              <a:xfrm>
                <a:off x="1720020" y="4419333"/>
                <a:ext cx="2787561" cy="6463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508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172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0" cap="none" spc="-10" normalizeH="0" baseline="0" noProof="0">
                    <a:ln>
                      <a:noFill/>
                    </a:ln>
                    <a:effectLst/>
                    <a:uLnTx/>
                    <a:uFillTx/>
                    <a:latin typeface="Arial"/>
                    <a:cs typeface="Arial"/>
                  </a:rPr>
                  <a:t>9.1B</a:t>
                </a:r>
                <a:r>
                  <a:rPr kumimoji="0" lang="en-US" sz="2800" b="1" i="0" u="none" strike="noStrike" kern="0" cap="none" spc="-10" normalizeH="0" baseline="0" noProof="0">
                    <a:ln>
                      <a:noFill/>
                    </a:ln>
                    <a:effectLst/>
                    <a:uLnTx/>
                    <a:uFillTx/>
                    <a:latin typeface="Arial"/>
                    <a:cs typeface="Arial"/>
                  </a:rPr>
                  <a:t> 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177F45-C02C-5430-7843-0874941BB7DA}"/>
                  </a:ext>
                </a:extLst>
              </p:cNvPr>
              <p:cNvSpPr txBox="1"/>
              <p:nvPr/>
            </p:nvSpPr>
            <p:spPr>
              <a:xfrm>
                <a:off x="1582942" y="4977543"/>
                <a:ext cx="30617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-10" normalizeH="0" baseline="0" noProof="0">
                    <a:ln>
                      <a:noFill/>
                    </a:ln>
                    <a:effectLst/>
                    <a:uLnTx/>
                    <a:uFillTx/>
                    <a:latin typeface="Arial"/>
                    <a:cs typeface="Arial"/>
                  </a:rPr>
                  <a:t>Total Daily Digest Emails Opened</a:t>
                </a:r>
                <a:endParaRPr kumimoji="0" lang="en-US" sz="14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/>
                  <a:cs typeface="Arial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5388B45-EB41-4471-37D9-9AED28610F41}"/>
                </a:ext>
              </a:extLst>
            </p:cNvPr>
            <p:cNvGrpSpPr/>
            <p:nvPr/>
          </p:nvGrpSpPr>
          <p:grpSpPr>
            <a:xfrm>
              <a:off x="1609277" y="2980280"/>
              <a:ext cx="2875696" cy="1207962"/>
              <a:chOff x="1650075" y="2989805"/>
              <a:chExt cx="2875696" cy="1207962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FDE6448-15FD-98CD-B5C7-3A27377C86F5}"/>
                  </a:ext>
                </a:extLst>
              </p:cNvPr>
              <p:cNvSpPr txBox="1"/>
              <p:nvPr/>
            </p:nvSpPr>
            <p:spPr>
              <a:xfrm>
                <a:off x="1650075" y="2989805"/>
                <a:ext cx="2875696" cy="7078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508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172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kern="0" spc="-10">
                    <a:latin typeface="Arial"/>
                    <a:cs typeface="Arial"/>
                  </a:rPr>
                  <a:t>15.1B</a:t>
                </a:r>
                <a:r>
                  <a:rPr kumimoji="0" lang="en-US" sz="3200" b="1" i="0" u="none" strike="noStrike" kern="0" cap="none" spc="-10" normalizeH="0" baseline="0" noProof="0">
                    <a:ln>
                      <a:noFill/>
                    </a:ln>
                    <a:effectLst/>
                    <a:uLnTx/>
                    <a:uFillTx/>
                    <a:latin typeface="Arial"/>
                    <a:cs typeface="Arial"/>
                  </a:rPr>
                  <a:t> 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79B69F8-CA28-B94D-631B-4119E680D7FE}"/>
                  </a:ext>
                </a:extLst>
              </p:cNvPr>
              <p:cNvSpPr txBox="1"/>
              <p:nvPr/>
            </p:nvSpPr>
            <p:spPr>
              <a:xfrm>
                <a:off x="1721299" y="3612992"/>
                <a:ext cx="27332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-10" normalizeH="0" baseline="0" noProof="0">
                    <a:ln>
                      <a:noFill/>
                    </a:ln>
                    <a:effectLst/>
                    <a:uLnTx/>
                    <a:uFillTx/>
                    <a:latin typeface="Arial"/>
                    <a:cs typeface="Arial"/>
                  </a:rPr>
                  <a:t>Total Daily Digest Emails Sent</a:t>
                </a:r>
                <a:endParaRPr kumimoji="0" lang="en-US" sz="14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/>
                  <a:cs typeface="Arial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</p:grpSp>
        <p:sp>
          <p:nvSpPr>
            <p:cNvPr id="4" name="object 72">
              <a:extLst>
                <a:ext uri="{FF2B5EF4-FFF2-40B4-BE49-F238E27FC236}">
                  <a16:creationId xmlns:a16="http://schemas.microsoft.com/office/drawing/2014/main" id="{F5D5F68F-42EC-2DEF-2659-1B280A430735}"/>
                </a:ext>
              </a:extLst>
            </p:cNvPr>
            <p:cNvSpPr txBox="1"/>
            <p:nvPr/>
          </p:nvSpPr>
          <p:spPr>
            <a:xfrm>
              <a:off x="972693" y="1859336"/>
              <a:ext cx="3174985" cy="197490"/>
            </a:xfrm>
            <a:prstGeom prst="rect">
              <a:avLst/>
            </a:prstGeom>
            <a:solidFill>
              <a:schemeClr val="tx1"/>
            </a:solidFill>
          </p:spPr>
          <p:txBody>
            <a:bodyPr vert="horz" wrap="square" lIns="0" tIns="12700" rIns="0" bIns="0" rtlCol="0" anchor="t">
              <a:spAutoFit/>
            </a:bodyPr>
            <a:lstStyle/>
            <a:p>
              <a:pPr marL="12700" marR="0" lvl="0" indent="0" algn="ctr" defTabSz="91440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Informed</a:t>
              </a:r>
              <a:r>
                <a:rPr kumimoji="0" sz="1200" b="1" i="0" u="none" strike="noStrike" kern="0" cap="none" spc="-15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 </a:t>
              </a:r>
              <a:r>
                <a:rPr kumimoji="0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Delivery</a:t>
              </a:r>
              <a:r>
                <a:rPr kumimoji="0" sz="1200" b="1" i="0" u="none" strike="noStrike" kern="0" cap="none" spc="-15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 </a:t>
              </a:r>
              <a:r>
                <a:rPr lang="en-US" sz="1200" b="1" kern="0">
                  <a:solidFill>
                    <a:prstClr val="white"/>
                  </a:solidFill>
                  <a:cs typeface="Arial"/>
                </a:rPr>
                <a:t>Daily Digest Emails</a:t>
              </a: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056424-C3C3-47DB-8B99-C068776C1977}"/>
              </a:ext>
            </a:extLst>
          </p:cNvPr>
          <p:cNvSpPr txBox="1"/>
          <p:nvPr/>
        </p:nvSpPr>
        <p:spPr>
          <a:xfrm>
            <a:off x="328675" y="5967141"/>
            <a:ext cx="35674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00" kern="0">
                <a:solidFill>
                  <a:schemeClr val="tx2"/>
                </a:solidFill>
                <a:cs typeface="Arial" panose="020B0604020202020204" pitchFamily="34" charset="0"/>
              </a:rPr>
              <a:t>Internal data between January 1, 2025 and December 31, 2025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2178C236-5240-658C-F682-2EE7D49B45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8550669"/>
              </p:ext>
            </p:extLst>
          </p:nvPr>
        </p:nvGraphicFramePr>
        <p:xfrm>
          <a:off x="4923120" y="1762937"/>
          <a:ext cx="7204565" cy="4348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39CE65BB-1B1B-A5E4-DAB7-C34E52EE61DC}"/>
              </a:ext>
            </a:extLst>
          </p:cNvPr>
          <p:cNvGrpSpPr/>
          <p:nvPr/>
        </p:nvGrpSpPr>
        <p:grpSpPr>
          <a:xfrm>
            <a:off x="7136044" y="5291413"/>
            <a:ext cx="4008999" cy="669912"/>
            <a:chOff x="1248105" y="5294173"/>
            <a:chExt cx="4008999" cy="66991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3340401-C94D-9231-6820-DDE82C150EB8}"/>
                </a:ext>
              </a:extLst>
            </p:cNvPr>
            <p:cNvGrpSpPr/>
            <p:nvPr/>
          </p:nvGrpSpPr>
          <p:grpSpPr>
            <a:xfrm>
              <a:off x="1248105" y="5294173"/>
              <a:ext cx="1454473" cy="669912"/>
              <a:chOff x="5257800" y="5152246"/>
              <a:chExt cx="1454473" cy="669912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678CF59-C4CD-06CC-A887-498DE7911184}"/>
                  </a:ext>
                </a:extLst>
              </p:cNvPr>
              <p:cNvSpPr/>
              <p:nvPr/>
            </p:nvSpPr>
            <p:spPr>
              <a:xfrm>
                <a:off x="5257800" y="5257800"/>
                <a:ext cx="304800" cy="88900"/>
              </a:xfrm>
              <a:prstGeom prst="rect">
                <a:avLst/>
              </a:prstGeom>
              <a:solidFill>
                <a:srgbClr val="3573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937D5AF-D5E8-646C-3577-CB225A71046E}"/>
                  </a:ext>
                </a:extLst>
              </p:cNvPr>
              <p:cNvSpPr/>
              <p:nvPr/>
            </p:nvSpPr>
            <p:spPr>
              <a:xfrm>
                <a:off x="5257800" y="5460023"/>
                <a:ext cx="304800" cy="88900"/>
              </a:xfrm>
              <a:prstGeom prst="rect">
                <a:avLst/>
              </a:prstGeom>
              <a:pattFill prst="wdDnDiag">
                <a:fgClr>
                  <a:srgbClr val="004B87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2BC1590-3B9F-D79E-CA16-E297C3675728}"/>
                  </a:ext>
                </a:extLst>
              </p:cNvPr>
              <p:cNvSpPr/>
              <p:nvPr/>
            </p:nvSpPr>
            <p:spPr>
              <a:xfrm>
                <a:off x="5257800" y="5644329"/>
                <a:ext cx="304800" cy="88900"/>
              </a:xfrm>
              <a:prstGeom prst="rect">
                <a:avLst/>
              </a:prstGeom>
              <a:pattFill prst="dkHorz">
                <a:fgClr>
                  <a:srgbClr val="E7192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A4A703F-4384-DCB2-C53E-347C6BE90E77}"/>
                  </a:ext>
                </a:extLst>
              </p:cNvPr>
              <p:cNvSpPr txBox="1"/>
              <p:nvPr/>
            </p:nvSpPr>
            <p:spPr>
              <a:xfrm>
                <a:off x="5562600" y="5152246"/>
                <a:ext cx="85311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Mailpieces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D318DA8-AAA8-07D7-95A7-18D2A0A942D9}"/>
                  </a:ext>
                </a:extLst>
              </p:cNvPr>
              <p:cNvSpPr txBox="1"/>
              <p:nvPr/>
            </p:nvSpPr>
            <p:spPr>
              <a:xfrm>
                <a:off x="5562600" y="5354886"/>
                <a:ext cx="93807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Emails Sent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1B35347-991C-CDA7-DA13-252361F6E106}"/>
                  </a:ext>
                </a:extLst>
              </p:cNvPr>
              <p:cNvSpPr txBox="1"/>
              <p:nvPr/>
            </p:nvSpPr>
            <p:spPr>
              <a:xfrm>
                <a:off x="5562599" y="5560548"/>
                <a:ext cx="114967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Emails Opened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50E57DB-3A34-FABD-A610-0A4C01B4B123}"/>
                </a:ext>
              </a:extLst>
            </p:cNvPr>
            <p:cNvGrpSpPr/>
            <p:nvPr/>
          </p:nvGrpSpPr>
          <p:grpSpPr>
            <a:xfrm>
              <a:off x="2888070" y="5295107"/>
              <a:ext cx="2369034" cy="668978"/>
              <a:chOff x="3083610" y="5305691"/>
              <a:chExt cx="2369034" cy="668978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8F25915-55FA-0A04-39E6-EC70F0E22FB9}"/>
                  </a:ext>
                </a:extLst>
              </p:cNvPr>
              <p:cNvGrpSpPr/>
              <p:nvPr/>
            </p:nvGrpSpPr>
            <p:grpSpPr>
              <a:xfrm>
                <a:off x="3496659" y="5305691"/>
                <a:ext cx="1955985" cy="668978"/>
                <a:chOff x="5562598" y="5120399"/>
                <a:chExt cx="1955985" cy="668978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C0305F6-0317-46AF-03B6-B1B05A5740B9}"/>
                    </a:ext>
                  </a:extLst>
                </p:cNvPr>
                <p:cNvSpPr txBox="1"/>
                <p:nvPr/>
              </p:nvSpPr>
              <p:spPr>
                <a:xfrm>
                  <a:off x="5562599" y="5120399"/>
                  <a:ext cx="1415772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Trend Line (Pieces)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DABE3D97-E332-D4BC-5D90-D86281D02ADD}"/>
                    </a:ext>
                  </a:extLst>
                </p:cNvPr>
                <p:cNvSpPr txBox="1"/>
                <p:nvPr/>
              </p:nvSpPr>
              <p:spPr>
                <a:xfrm>
                  <a:off x="5562599" y="5322105"/>
                  <a:ext cx="1744388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Trend Line (Emails Sent)</a:t>
                  </a: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CA6D7306-5D53-14AF-634D-BB1B75281F31}"/>
                    </a:ext>
                  </a:extLst>
                </p:cNvPr>
                <p:cNvSpPr txBox="1"/>
                <p:nvPr/>
              </p:nvSpPr>
              <p:spPr>
                <a:xfrm>
                  <a:off x="5562598" y="5527767"/>
                  <a:ext cx="1955985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Trend Line (Emails Opened)</a:t>
                  </a:r>
                </a:p>
              </p:txBody>
            </p:sp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77FAA07-F04D-2878-311B-8BA04AF5B9FF}"/>
                  </a:ext>
                </a:extLst>
              </p:cNvPr>
              <p:cNvSpPr txBox="1"/>
              <p:nvPr/>
            </p:nvSpPr>
            <p:spPr>
              <a:xfrm>
                <a:off x="3083611" y="5719476"/>
                <a:ext cx="521297" cy="21544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……….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CBD631E-BCEC-A63F-2251-48732F1371AD}"/>
                  </a:ext>
                </a:extLst>
              </p:cNvPr>
              <p:cNvSpPr txBox="1"/>
              <p:nvPr/>
            </p:nvSpPr>
            <p:spPr>
              <a:xfrm>
                <a:off x="3083610" y="5544490"/>
                <a:ext cx="521297" cy="21544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……….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A7692C9-6F43-56FB-F3F5-C731F0D47106}"/>
                  </a:ext>
                </a:extLst>
              </p:cNvPr>
              <p:cNvSpPr txBox="1"/>
              <p:nvPr/>
            </p:nvSpPr>
            <p:spPr>
              <a:xfrm>
                <a:off x="3083611" y="5349150"/>
                <a:ext cx="521297" cy="21544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……….</a:t>
                </a:r>
              </a:p>
            </p:txBody>
          </p:sp>
        </p:grpSp>
      </p:grpSp>
      <p:sp>
        <p:nvSpPr>
          <p:cNvPr id="49" name="object 62">
            <a:extLst>
              <a:ext uri="{FF2B5EF4-FFF2-40B4-BE49-F238E27FC236}">
                <a16:creationId xmlns:a16="http://schemas.microsoft.com/office/drawing/2014/main" id="{36342097-851E-07BE-C753-8159AC260A3E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>
          <a:xfrm>
            <a:off x="844905" y="6457802"/>
            <a:ext cx="4114800" cy="162224"/>
          </a:xfrm>
          <a:prstGeom prst="rect">
            <a:avLst/>
          </a:prstGeom>
        </p:spPr>
        <p:txBody>
          <a:bodyPr vert="horz" wrap="square" lIns="0" tIns="635" rIns="0" bIns="0" rtlCol="0" anchor="ctr">
            <a:spAutoFit/>
          </a:bodyPr>
          <a:lstStyle/>
          <a:p>
            <a:pPr marL="12696" lvl="0" defTabSz="914126">
              <a:spcBef>
                <a:spcPts val="5"/>
              </a:spcBef>
              <a:defRPr/>
            </a:pPr>
            <a:r>
              <a:rPr lang="en-US" spc="0">
                <a:solidFill>
                  <a:srgbClr val="4D4D4D"/>
                </a:solidFill>
              </a:rPr>
              <a:t>©</a:t>
            </a:r>
            <a:r>
              <a:rPr lang="en-US" spc="-204">
                <a:solidFill>
                  <a:srgbClr val="4D4D4D"/>
                </a:solidFill>
              </a:rPr>
              <a:t> </a:t>
            </a:r>
            <a:r>
              <a:rPr lang="en-US" spc="70">
                <a:solidFill>
                  <a:srgbClr val="4D4D4D"/>
                </a:solidFill>
              </a:rPr>
              <a:t>2026</a:t>
            </a:r>
            <a:r>
              <a:rPr lang="en-US" spc="215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UNITED</a:t>
            </a:r>
            <a:r>
              <a:rPr lang="en-US" spc="204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STATES</a:t>
            </a:r>
            <a:r>
              <a:rPr lang="en-US" spc="175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POSTAL</a:t>
            </a:r>
            <a:r>
              <a:rPr lang="en-US" spc="190">
                <a:solidFill>
                  <a:srgbClr val="4D4D4D"/>
                </a:solidFill>
              </a:rPr>
              <a:t> </a:t>
            </a:r>
            <a:r>
              <a:rPr lang="en-US" spc="70">
                <a:solidFill>
                  <a:srgbClr val="4D4D4D"/>
                </a:solidFill>
              </a:rPr>
              <a:t>SERVICE</a:t>
            </a:r>
          </a:p>
        </p:txBody>
      </p:sp>
      <p:sp>
        <p:nvSpPr>
          <p:cNvPr id="50" name="object 61">
            <a:extLst>
              <a:ext uri="{FF2B5EF4-FFF2-40B4-BE49-F238E27FC236}">
                <a16:creationId xmlns:a16="http://schemas.microsoft.com/office/drawing/2014/main" id="{251EBCEC-4B3B-0539-EDDB-B0D6E1627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>
          <a:xfrm>
            <a:off x="372965" y="6457802"/>
            <a:ext cx="2741612" cy="162224"/>
          </a:xfrm>
          <a:prstGeom prst="rect">
            <a:avLst/>
          </a:prstGeom>
        </p:spPr>
        <p:txBody>
          <a:bodyPr vert="horz" wrap="square" lIns="0" tIns="635" rIns="0" bIns="0" rtlCol="0" anchor="ctr">
            <a:spAutoFit/>
          </a:bodyPr>
          <a:lstStyle/>
          <a:p>
            <a:pPr marL="38089" marR="0" lvl="0" indent="0" algn="l" defTabSz="914126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50" b="0" i="0" u="none" strike="noStrike" kern="0" cap="none" spc="-25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38089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1050" b="0" i="0" u="none" strike="noStrike" kern="0" cap="none" spc="-25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040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97FD3713-5B37-8E1F-CC4D-CCC869BAB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64" y="630475"/>
            <a:ext cx="11449050" cy="535531"/>
          </a:xfrm>
        </p:spPr>
        <p:txBody>
          <a:bodyPr/>
          <a:lstStyle/>
          <a:p>
            <a:r>
              <a:rPr lang="en-US" dirty="0"/>
              <a:t>Consistent user satisfaction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1D2C5E92-3B68-20DF-A3CC-6FD987F49E4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70364" y="136526"/>
            <a:ext cx="3752107" cy="245003"/>
          </a:xfrm>
        </p:spPr>
        <p:txBody>
          <a:bodyPr/>
          <a:lstStyle/>
          <a:p>
            <a:r>
              <a:rPr lang="en-US"/>
              <a:t>REACH ENGAGED USERS 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5C8EC3A-C221-5BCF-611E-B1A5928F2C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0364" y="1196793"/>
            <a:ext cx="11449050" cy="663515"/>
          </a:xfrm>
        </p:spPr>
        <p:txBody>
          <a:bodyPr vert="horz" lIns="91440" tIns="45720" rIns="91440" bIns="45720" rtlCol="0" anchor="t">
            <a:spAutoFit/>
          </a:bodyPr>
          <a:lstStyle/>
          <a:p>
            <a:r>
              <a:rPr lang="en-US" sz="1800" b="0" dirty="0">
                <a:latin typeface="Arial"/>
                <a:cs typeface="Arial"/>
              </a:rPr>
              <a:t>User surveys indicate that </a:t>
            </a:r>
            <a:r>
              <a:rPr lang="en-US" sz="1800" spc="-10" dirty="0">
                <a:latin typeface="Arial"/>
                <a:cs typeface="Arial"/>
              </a:rPr>
              <a:t>92</a:t>
            </a:r>
            <a:r>
              <a:rPr lang="en-US" sz="1800" b="0" spc="-10" dirty="0">
                <a:latin typeface="Arial"/>
                <a:cs typeface="Arial"/>
              </a:rPr>
              <a:t>% </a:t>
            </a:r>
            <a:r>
              <a:rPr lang="en-US" sz="1800" spc="-10" dirty="0">
                <a:latin typeface="Arial"/>
                <a:cs typeface="Arial"/>
              </a:rPr>
              <a:t>are satisfied or very satisfied with the feature </a:t>
            </a:r>
            <a:r>
              <a:rPr lang="en-US" sz="1800" b="0" spc="-25" dirty="0">
                <a:latin typeface="Arial"/>
                <a:cs typeface="Arial"/>
              </a:rPr>
              <a:t>and</a:t>
            </a:r>
            <a:r>
              <a:rPr lang="en-US" sz="1800" spc="-25" dirty="0">
                <a:latin typeface="Arial"/>
                <a:cs typeface="Arial"/>
              </a:rPr>
              <a:t> 79</a:t>
            </a:r>
            <a:r>
              <a:rPr lang="en-US" sz="1800" b="0" spc="-25" dirty="0">
                <a:latin typeface="Arial"/>
                <a:cs typeface="Arial"/>
              </a:rPr>
              <a:t>% are likely to </a:t>
            </a:r>
            <a:r>
              <a:rPr lang="en-US" sz="1800" b="0" dirty="0">
                <a:latin typeface="Arial"/>
                <a:cs typeface="Arial"/>
              </a:rPr>
              <a:t>recommend</a:t>
            </a:r>
            <a:r>
              <a:rPr lang="en-US" sz="1800" b="0" spc="-15" dirty="0">
                <a:latin typeface="Arial"/>
                <a:cs typeface="Arial"/>
              </a:rPr>
              <a:t> </a:t>
            </a:r>
            <a:r>
              <a:rPr lang="en-US" sz="1800" b="0" dirty="0">
                <a:latin typeface="Arial"/>
                <a:cs typeface="Arial"/>
              </a:rPr>
              <a:t>it</a:t>
            </a:r>
            <a:r>
              <a:rPr lang="en-US" sz="1800" b="0" spc="-5" dirty="0">
                <a:latin typeface="Arial"/>
                <a:cs typeface="Arial"/>
              </a:rPr>
              <a:t> </a:t>
            </a:r>
            <a:r>
              <a:rPr lang="en-US" sz="1800" b="0" dirty="0">
                <a:latin typeface="Arial"/>
                <a:cs typeface="Arial"/>
              </a:rPr>
              <a:t>to</a:t>
            </a:r>
            <a:r>
              <a:rPr lang="en-US" sz="1800" b="0" spc="-15" dirty="0">
                <a:latin typeface="Arial"/>
                <a:cs typeface="Arial"/>
              </a:rPr>
              <a:t> </a:t>
            </a:r>
            <a:r>
              <a:rPr lang="en-US" sz="1800" b="0" dirty="0">
                <a:latin typeface="Arial"/>
                <a:cs typeface="Arial"/>
              </a:rPr>
              <a:t>friends,</a:t>
            </a:r>
            <a:r>
              <a:rPr lang="en-US" sz="1800" b="0" spc="-5" dirty="0">
                <a:latin typeface="Arial"/>
                <a:cs typeface="Arial"/>
              </a:rPr>
              <a:t> </a:t>
            </a:r>
            <a:r>
              <a:rPr lang="en-US" sz="1800" b="0" dirty="0">
                <a:latin typeface="Arial"/>
                <a:cs typeface="Arial"/>
              </a:rPr>
              <a:t>family,</a:t>
            </a:r>
            <a:r>
              <a:rPr lang="en-US" sz="1800" b="0" spc="-5" dirty="0">
                <a:latin typeface="Arial"/>
                <a:cs typeface="Arial"/>
              </a:rPr>
              <a:t> </a:t>
            </a:r>
            <a:r>
              <a:rPr lang="en-US" sz="1800" b="0" dirty="0">
                <a:latin typeface="Arial"/>
                <a:cs typeface="Arial"/>
              </a:rPr>
              <a:t>or</a:t>
            </a:r>
            <a:r>
              <a:rPr lang="en-US" sz="1800" b="0" spc="-5" dirty="0">
                <a:latin typeface="Arial"/>
                <a:cs typeface="Arial"/>
              </a:rPr>
              <a:t> </a:t>
            </a:r>
            <a:r>
              <a:rPr lang="en-US" sz="1800" b="0" spc="-10" dirty="0">
                <a:latin typeface="Arial"/>
                <a:cs typeface="Arial"/>
              </a:rPr>
              <a:t>colleagues.</a:t>
            </a:r>
            <a:endParaRPr lang="en-US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3233021-059A-EBEC-8F7E-D934858BEE3E}"/>
              </a:ext>
            </a:extLst>
          </p:cNvPr>
          <p:cNvGrpSpPr/>
          <p:nvPr/>
        </p:nvGrpSpPr>
        <p:grpSpPr>
          <a:xfrm>
            <a:off x="914400" y="2040778"/>
            <a:ext cx="6664817" cy="1388222"/>
            <a:chOff x="636472" y="1904431"/>
            <a:chExt cx="6664817" cy="1388222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583B314-846A-46F5-7232-81E52E0B2FC6}"/>
                </a:ext>
              </a:extLst>
            </p:cNvPr>
            <p:cNvSpPr/>
            <p:nvPr/>
          </p:nvSpPr>
          <p:spPr>
            <a:xfrm>
              <a:off x="976689" y="2322590"/>
              <a:ext cx="6324600" cy="970063"/>
            </a:xfrm>
            <a:prstGeom prst="rect">
              <a:avLst/>
            </a:prstGeom>
            <a:solidFill>
              <a:srgbClr val="F7F7F7"/>
            </a:solidFill>
            <a:ln w="19050">
              <a:solidFill>
                <a:srgbClr val="DA28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1930728" y="2406070"/>
              <a:ext cx="4416522" cy="563872"/>
            </a:xfrm>
            <a:prstGeom prst="rect">
              <a:avLst/>
            </a:prstGeom>
          </p:spPr>
          <p:txBody>
            <a:bodyPr vert="horz" wrap="square" lIns="0" tIns="15240" rIns="0" bIns="0" rtlCol="0" anchor="t">
              <a:spAutoFit/>
            </a:bodyPr>
            <a:lstStyle/>
            <a:p>
              <a:pPr marL="12700" marR="5080" lvl="0" indent="0" algn="ctr" defTabSz="914400" eaLnBrk="1" fontAlgn="auto" latinLnBrk="0" hangingPunct="1">
                <a:lnSpc>
                  <a:spcPct val="98600"/>
                </a:lnSpc>
                <a:spcBef>
                  <a:spcPts val="1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kern="0">
                  <a:solidFill>
                    <a:srgbClr val="DA281C"/>
                  </a:solidFill>
                  <a:latin typeface="Arial"/>
                  <a:cs typeface="Arial"/>
                </a:rPr>
                <a:t>92</a:t>
              </a: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DA281C"/>
                  </a:solidFill>
                  <a:effectLst/>
                  <a:uLnTx/>
                  <a:uFillTx/>
                  <a:latin typeface="Arial"/>
                  <a:cs typeface="Arial"/>
                </a:rPr>
                <a:t>% of u</a:t>
              </a:r>
              <a:r>
                <a:rPr kumimoji="0" sz="1800" b="1" i="0" u="none" strike="noStrike" kern="0" cap="none" spc="0" normalizeH="0" baseline="0" noProof="0">
                  <a:ln>
                    <a:noFill/>
                  </a:ln>
                  <a:solidFill>
                    <a:srgbClr val="DA281C"/>
                  </a:solidFill>
                  <a:effectLst/>
                  <a:uLnTx/>
                  <a:uFillTx/>
                  <a:latin typeface="Arial"/>
                  <a:cs typeface="Arial"/>
                </a:rPr>
                <a:t>sers</a:t>
              </a:r>
              <a:r>
                <a:rPr kumimoji="0" lang="en-US" sz="1800" i="0" u="none" strike="noStrike" kern="0" cap="none" spc="0" normalizeH="0" baseline="30000" noProof="0">
                  <a:ln>
                    <a:noFill/>
                  </a:ln>
                  <a:solidFill>
                    <a:srgbClr val="DA281C"/>
                  </a:solidFill>
                  <a:effectLst/>
                  <a:uLnTx/>
                  <a:uFillTx/>
                  <a:latin typeface="Arial"/>
                  <a:cs typeface="Arial"/>
                </a:rPr>
                <a:t>1</a:t>
              </a:r>
              <a:r>
                <a:rPr kumimoji="0" lang="en-US" sz="1800" b="1" i="0" u="none" strike="noStrike" kern="0" cap="none" spc="-25" normalizeH="0" baseline="0" noProof="0">
                  <a:ln>
                    <a:noFill/>
                  </a:ln>
                  <a:solidFill>
                    <a:srgbClr val="DA281C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en-US" sz="1800" b="0" i="0" u="none" strike="noStrike" kern="0" cap="none" spc="-25" normalizeH="0" baseline="0" noProof="0">
                  <a:ln>
                    <a:noFill/>
                  </a:ln>
                  <a:solidFill>
                    <a:srgbClr val="DA281C"/>
                  </a:solidFill>
                  <a:effectLst/>
                  <a:uLnTx/>
                  <a:uFillTx/>
                  <a:latin typeface="Arial"/>
                  <a:cs typeface="Arial"/>
                </a:rPr>
                <a:t>are </a:t>
              </a: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DA281C"/>
                  </a:solidFill>
                  <a:effectLst/>
                  <a:uLnTx/>
                  <a:uFillTx/>
                  <a:latin typeface="Arial"/>
                  <a:cs typeface="Arial"/>
                </a:rPr>
                <a:t>satisfied</a:t>
              </a:r>
              <a:r>
                <a:rPr kumimoji="0" sz="1800" b="0" i="0" u="none" strike="noStrike" kern="0" cap="none" spc="-30" normalizeH="0" baseline="0" noProof="0">
                  <a:ln>
                    <a:noFill/>
                  </a:ln>
                  <a:solidFill>
                    <a:srgbClr val="DA281C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DA281C"/>
                  </a:solidFill>
                  <a:effectLst/>
                  <a:uLnTx/>
                  <a:uFillTx/>
                  <a:latin typeface="Arial"/>
                  <a:cs typeface="Arial"/>
                </a:rPr>
                <a:t>or</a:t>
              </a:r>
              <a:r>
                <a:rPr kumimoji="0" sz="1800" b="0" i="0" u="none" strike="noStrike" kern="0" cap="none" spc="-15" normalizeH="0" baseline="0" noProof="0">
                  <a:ln>
                    <a:noFill/>
                  </a:ln>
                  <a:solidFill>
                    <a:srgbClr val="DA281C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sz="1800" b="0" i="0" u="none" strike="noStrike" kern="0" cap="none" spc="-20" normalizeH="0" baseline="0" noProof="0">
                  <a:ln>
                    <a:noFill/>
                  </a:ln>
                  <a:solidFill>
                    <a:srgbClr val="DA281C"/>
                  </a:solidFill>
                  <a:effectLst/>
                  <a:uLnTx/>
                  <a:uFillTx/>
                  <a:latin typeface="Arial"/>
                  <a:cs typeface="Arial"/>
                </a:rPr>
                <a:t>very </a:t>
              </a: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DA281C"/>
                  </a:solidFill>
                  <a:effectLst/>
                  <a:uLnTx/>
                  <a:uFillTx/>
                  <a:latin typeface="Arial"/>
                  <a:cs typeface="Arial"/>
                </a:rPr>
                <a:t>satisfied</a:t>
              </a:r>
              <a:r>
                <a:rPr kumimoji="0" sz="1800" b="0" i="0" u="none" strike="noStrike" kern="0" cap="none" spc="-35" normalizeH="0" baseline="0" noProof="0">
                  <a:ln>
                    <a:noFill/>
                  </a:ln>
                  <a:solidFill>
                    <a:srgbClr val="DA281C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DA281C"/>
                  </a:solidFill>
                  <a:effectLst/>
                  <a:uLnTx/>
                  <a:uFillTx/>
                  <a:latin typeface="Arial"/>
                  <a:cs typeface="Arial"/>
                </a:rPr>
                <a:t>with</a:t>
              </a:r>
              <a:r>
                <a:rPr kumimoji="0" sz="1800" b="0" i="0" u="none" strike="noStrike" kern="0" cap="none" spc="-25" normalizeH="0" baseline="0" noProof="0">
                  <a:ln>
                    <a:noFill/>
                  </a:ln>
                  <a:solidFill>
                    <a:srgbClr val="DA281C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DA281C"/>
                  </a:solidFill>
                  <a:effectLst/>
                  <a:uLnTx/>
                  <a:uFillTx/>
                  <a:latin typeface="Arial"/>
                  <a:cs typeface="Arial"/>
                </a:rPr>
                <a:t>the</a:t>
              </a:r>
              <a:r>
                <a:rPr kumimoji="0" sz="1800" b="0" i="0" u="none" strike="noStrike" kern="0" cap="none" spc="-30" normalizeH="0" baseline="0" noProof="0">
                  <a:ln>
                    <a:noFill/>
                  </a:ln>
                  <a:solidFill>
                    <a:srgbClr val="DA281C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DA281C"/>
                  </a:solidFill>
                  <a:effectLst/>
                  <a:uLnTx/>
                  <a:uFillTx/>
                  <a:latin typeface="Arial"/>
                  <a:cs typeface="Arial"/>
                </a:rPr>
                <a:t>Informed</a:t>
              </a:r>
              <a:r>
                <a:rPr kumimoji="0" sz="1800" b="0" i="0" u="none" strike="noStrike" kern="0" cap="none" spc="-25" normalizeH="0" baseline="0" noProof="0">
                  <a:ln>
                    <a:noFill/>
                  </a:ln>
                  <a:solidFill>
                    <a:srgbClr val="DA281C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lang="en-US" kern="0" spc="-10">
                  <a:solidFill>
                    <a:srgbClr val="DA281C"/>
                  </a:solidFill>
                  <a:latin typeface="Arial"/>
                  <a:cs typeface="Arial"/>
                </a:rPr>
                <a:t>D</a:t>
              </a:r>
              <a:r>
                <a:rPr kumimoji="0" sz="1800" b="0" i="0" u="none" strike="noStrike" kern="0" cap="none" spc="-10" normalizeH="0" baseline="0" noProof="0">
                  <a:ln>
                    <a:noFill/>
                  </a:ln>
                  <a:solidFill>
                    <a:srgbClr val="DA281C"/>
                  </a:solidFill>
                  <a:effectLst/>
                  <a:uLnTx/>
                  <a:uFillTx/>
                  <a:latin typeface="Arial"/>
                  <a:cs typeface="Arial"/>
                </a:rPr>
                <a:t>elivery</a:t>
              </a:r>
              <a:r>
                <a:rPr kumimoji="0" lang="en-US" sz="1800" b="0" i="0" u="none" strike="noStrike" kern="0" cap="none" spc="-10" normalizeH="0" baseline="30000" noProof="0">
                  <a:ln>
                    <a:noFill/>
                  </a:ln>
                  <a:solidFill>
                    <a:srgbClr val="DA281C"/>
                  </a:solidFill>
                  <a:effectLst/>
                  <a:uLnTx/>
                  <a:uFillTx/>
                  <a:latin typeface="Arial"/>
                  <a:cs typeface="Arial"/>
                </a:rPr>
                <a:t>®</a:t>
              </a:r>
              <a:r>
                <a:rPr kumimoji="0" sz="1800" b="0" i="0" u="none" strike="noStrike" kern="0" cap="none" spc="-10" normalizeH="0" baseline="0" noProof="0">
                  <a:ln>
                    <a:noFill/>
                  </a:ln>
                  <a:solidFill>
                    <a:srgbClr val="DA281C"/>
                  </a:solidFill>
                  <a:effectLst/>
                  <a:uLnTx/>
                  <a:uFillTx/>
                  <a:latin typeface="Arial"/>
                  <a:cs typeface="Arial"/>
                </a:rPr>
                <a:t> feature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DA281C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grpSp>
          <p:nvGrpSpPr>
            <p:cNvPr id="7" name="object 7"/>
            <p:cNvGrpSpPr/>
            <p:nvPr/>
          </p:nvGrpSpPr>
          <p:grpSpPr>
            <a:xfrm>
              <a:off x="636472" y="1904431"/>
              <a:ext cx="914400" cy="914400"/>
              <a:chOff x="6901463" y="5053755"/>
              <a:chExt cx="675005" cy="640080"/>
            </a:xfrm>
          </p:grpSpPr>
          <p:sp>
            <p:nvSpPr>
              <p:cNvPr id="8" name="object 8"/>
              <p:cNvSpPr/>
              <p:nvPr/>
            </p:nvSpPr>
            <p:spPr>
              <a:xfrm>
                <a:off x="6901463" y="5053755"/>
                <a:ext cx="675005" cy="640080"/>
              </a:xfrm>
              <a:custGeom>
                <a:avLst/>
                <a:gdLst/>
                <a:ahLst/>
                <a:cxnLst/>
                <a:rect l="l" t="t" r="r" b="b"/>
                <a:pathLst>
                  <a:path w="675004" h="640079">
                    <a:moveTo>
                      <a:pt x="337371" y="0"/>
                    </a:moveTo>
                    <a:lnTo>
                      <a:pt x="287517" y="3470"/>
                    </a:lnTo>
                    <a:lnTo>
                      <a:pt x="239934" y="13550"/>
                    </a:lnTo>
                    <a:lnTo>
                      <a:pt x="195144" y="29745"/>
                    </a:lnTo>
                    <a:lnTo>
                      <a:pt x="153669" y="51560"/>
                    </a:lnTo>
                    <a:lnTo>
                      <a:pt x="116030" y="78500"/>
                    </a:lnTo>
                    <a:lnTo>
                      <a:pt x="82751" y="110070"/>
                    </a:lnTo>
                    <a:lnTo>
                      <a:pt x="54352" y="145774"/>
                    </a:lnTo>
                    <a:lnTo>
                      <a:pt x="31356" y="185119"/>
                    </a:lnTo>
                    <a:lnTo>
                      <a:pt x="14283" y="227608"/>
                    </a:lnTo>
                    <a:lnTo>
                      <a:pt x="3657" y="272746"/>
                    </a:lnTo>
                    <a:lnTo>
                      <a:pt x="0" y="320040"/>
                    </a:lnTo>
                    <a:lnTo>
                      <a:pt x="3657" y="367333"/>
                    </a:lnTo>
                    <a:lnTo>
                      <a:pt x="14283" y="412471"/>
                    </a:lnTo>
                    <a:lnTo>
                      <a:pt x="31356" y="454960"/>
                    </a:lnTo>
                    <a:lnTo>
                      <a:pt x="54352" y="494305"/>
                    </a:lnTo>
                    <a:lnTo>
                      <a:pt x="82751" y="530009"/>
                    </a:lnTo>
                    <a:lnTo>
                      <a:pt x="116030" y="561579"/>
                    </a:lnTo>
                    <a:lnTo>
                      <a:pt x="153669" y="588519"/>
                    </a:lnTo>
                    <a:lnTo>
                      <a:pt x="195144" y="610334"/>
                    </a:lnTo>
                    <a:lnTo>
                      <a:pt x="239934" y="626530"/>
                    </a:lnTo>
                    <a:lnTo>
                      <a:pt x="287517" y="636610"/>
                    </a:lnTo>
                    <a:lnTo>
                      <a:pt x="337371" y="640080"/>
                    </a:lnTo>
                    <a:lnTo>
                      <a:pt x="387226" y="636610"/>
                    </a:lnTo>
                    <a:lnTo>
                      <a:pt x="434809" y="626530"/>
                    </a:lnTo>
                    <a:lnTo>
                      <a:pt x="479599" y="610334"/>
                    </a:lnTo>
                    <a:lnTo>
                      <a:pt x="521074" y="588519"/>
                    </a:lnTo>
                    <a:lnTo>
                      <a:pt x="558712" y="561579"/>
                    </a:lnTo>
                    <a:lnTo>
                      <a:pt x="591991" y="530009"/>
                    </a:lnTo>
                    <a:lnTo>
                      <a:pt x="620390" y="494305"/>
                    </a:lnTo>
                    <a:lnTo>
                      <a:pt x="643387" y="454960"/>
                    </a:lnTo>
                    <a:lnTo>
                      <a:pt x="660459" y="412471"/>
                    </a:lnTo>
                    <a:lnTo>
                      <a:pt x="671085" y="367333"/>
                    </a:lnTo>
                    <a:lnTo>
                      <a:pt x="674743" y="320040"/>
                    </a:lnTo>
                    <a:lnTo>
                      <a:pt x="671085" y="272746"/>
                    </a:lnTo>
                    <a:lnTo>
                      <a:pt x="660459" y="227608"/>
                    </a:lnTo>
                    <a:lnTo>
                      <a:pt x="643387" y="185119"/>
                    </a:lnTo>
                    <a:lnTo>
                      <a:pt x="620390" y="145774"/>
                    </a:lnTo>
                    <a:lnTo>
                      <a:pt x="591991" y="110070"/>
                    </a:lnTo>
                    <a:lnTo>
                      <a:pt x="558712" y="78500"/>
                    </a:lnTo>
                    <a:lnTo>
                      <a:pt x="521074" y="51560"/>
                    </a:lnTo>
                    <a:lnTo>
                      <a:pt x="479599" y="29745"/>
                    </a:lnTo>
                    <a:lnTo>
                      <a:pt x="434809" y="13550"/>
                    </a:lnTo>
                    <a:lnTo>
                      <a:pt x="387226" y="3470"/>
                    </a:lnTo>
                    <a:lnTo>
                      <a:pt x="337371" y="0"/>
                    </a:lnTo>
                    <a:close/>
                  </a:path>
                </a:pathLst>
              </a:custGeom>
              <a:solidFill>
                <a:srgbClr val="E71921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9" name="object 9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7127049" y="5172068"/>
                <a:ext cx="222578" cy="408025"/>
              </a:xfrm>
              <a:prstGeom prst="rect">
                <a:avLst/>
              </a:prstGeom>
            </p:spPr>
          </p:pic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038793B-303B-1619-9EBB-B7DBAEA793AB}"/>
              </a:ext>
            </a:extLst>
          </p:cNvPr>
          <p:cNvGrpSpPr/>
          <p:nvPr/>
        </p:nvGrpSpPr>
        <p:grpSpPr>
          <a:xfrm>
            <a:off x="4343400" y="3845337"/>
            <a:ext cx="6781800" cy="1412463"/>
            <a:chOff x="3733800" y="3690420"/>
            <a:chExt cx="6781800" cy="1412463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7F2BA4A-C21A-AE6A-98D7-1BA58AC03A01}"/>
                </a:ext>
              </a:extLst>
            </p:cNvPr>
            <p:cNvSpPr/>
            <p:nvPr/>
          </p:nvSpPr>
          <p:spPr>
            <a:xfrm>
              <a:off x="4191000" y="4015261"/>
              <a:ext cx="6324600" cy="1087622"/>
            </a:xfrm>
            <a:prstGeom prst="rect">
              <a:avLst/>
            </a:prstGeom>
            <a:solidFill>
              <a:srgbClr val="F7F7F7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4441117" y="4306225"/>
              <a:ext cx="5997883" cy="574132"/>
            </a:xfrm>
            <a:prstGeom prst="rect">
              <a:avLst/>
            </a:prstGeom>
          </p:spPr>
          <p:txBody>
            <a:bodyPr vert="horz" wrap="square" lIns="0" tIns="12700" rIns="0" bIns="0" rtlCol="0" anchor="t">
              <a:spAutoFit/>
            </a:bodyPr>
            <a:lstStyle/>
            <a:p>
              <a:pPr marL="12700" marR="5080" lvl="0" indent="0" algn="ctr" defTabSz="914400" eaLnBrk="1" fontAlgn="auto" latinLnBrk="0" hangingPunct="1">
                <a:lnSpc>
                  <a:spcPct val="98600"/>
                </a:lnSpc>
                <a:spcBef>
                  <a:spcPts val="1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4B87"/>
                  </a:solidFill>
                  <a:effectLst/>
                  <a:uLnTx/>
                  <a:uFillTx/>
                  <a:latin typeface="Arial"/>
                  <a:cs typeface="Arial"/>
                </a:rPr>
                <a:t>79% of u</a:t>
              </a:r>
              <a:r>
                <a:rPr kumimoji="0" sz="1800" b="1" i="0" u="none" strike="noStrike" kern="0" cap="none" spc="0" normalizeH="0" baseline="0" noProof="0">
                  <a:ln>
                    <a:noFill/>
                  </a:ln>
                  <a:solidFill>
                    <a:srgbClr val="004B87"/>
                  </a:solidFill>
                  <a:effectLst/>
                  <a:uLnTx/>
                  <a:uFillTx/>
                  <a:latin typeface="Arial"/>
                  <a:cs typeface="Arial"/>
                </a:rPr>
                <a:t>sers</a:t>
              </a:r>
              <a:r>
                <a:rPr kumimoji="0" lang="en-US" sz="1800" i="0" u="none" strike="noStrike" kern="0" cap="none" spc="0" normalizeH="0" baseline="30000" noProof="0">
                  <a:ln>
                    <a:noFill/>
                  </a:ln>
                  <a:solidFill>
                    <a:srgbClr val="004B87"/>
                  </a:solidFill>
                  <a:effectLst/>
                  <a:uLnTx/>
                  <a:uFillTx/>
                  <a:latin typeface="Arial"/>
                  <a:cs typeface="Arial"/>
                </a:rPr>
                <a:t>1</a:t>
              </a: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4B87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4B87"/>
                  </a:solidFill>
                  <a:effectLst/>
                  <a:uLnTx/>
                  <a:uFillTx/>
                  <a:latin typeface="Arial"/>
                  <a:cs typeface="Arial"/>
                </a:rPr>
                <a:t>would recommend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4B87"/>
                  </a:solidFill>
                  <a:effectLst/>
                  <a:uLnTx/>
                  <a:uFillTx/>
                  <a:latin typeface="Arial"/>
                  <a:cs typeface="Arial"/>
                </a:rPr>
                <a:t> the</a:t>
              </a:r>
              <a:endParaRPr lang="en-US" sz="1800" b="0" i="0" u="none" strike="noStrike" kern="0" cap="none" spc="0" normalizeH="0" baseline="0" noProof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12700" marR="5080" lvl="0" indent="0" algn="ctr" defTabSz="914400" eaLnBrk="1" fontAlgn="auto" latinLnBrk="0" hangingPunct="1">
                <a:lnSpc>
                  <a:spcPct val="98600"/>
                </a:lnSpc>
                <a:spcBef>
                  <a:spcPts val="1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4B87"/>
                  </a:solidFill>
                  <a:effectLst/>
                  <a:uLnTx/>
                  <a:uFillTx/>
                  <a:latin typeface="Arial"/>
                  <a:cs typeface="Arial"/>
                </a:rPr>
                <a:t>Informed Delivery feature to friends, family, or colleagues</a:t>
              </a:r>
              <a:endParaRPr sz="1800" b="0" i="0" u="none" strike="noStrike" kern="0" cap="none" spc="0" normalizeH="0" baseline="0" noProof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grpSp>
          <p:nvGrpSpPr>
            <p:cNvPr id="10" name="object 10"/>
            <p:cNvGrpSpPr/>
            <p:nvPr/>
          </p:nvGrpSpPr>
          <p:grpSpPr>
            <a:xfrm>
              <a:off x="3733800" y="3690420"/>
              <a:ext cx="914400" cy="914400"/>
              <a:chOff x="2204942" y="5056671"/>
              <a:chExt cx="675005" cy="640080"/>
            </a:xfrm>
          </p:grpSpPr>
          <p:sp>
            <p:nvSpPr>
              <p:cNvPr id="11" name="object 11"/>
              <p:cNvSpPr/>
              <p:nvPr/>
            </p:nvSpPr>
            <p:spPr>
              <a:xfrm>
                <a:off x="2204942" y="5056671"/>
                <a:ext cx="675005" cy="640080"/>
              </a:xfrm>
              <a:custGeom>
                <a:avLst/>
                <a:gdLst/>
                <a:ahLst/>
                <a:cxnLst/>
                <a:rect l="l" t="t" r="r" b="b"/>
                <a:pathLst>
                  <a:path w="675005" h="640079">
                    <a:moveTo>
                      <a:pt x="337371" y="0"/>
                    </a:moveTo>
                    <a:lnTo>
                      <a:pt x="287517" y="3470"/>
                    </a:lnTo>
                    <a:lnTo>
                      <a:pt x="239934" y="13550"/>
                    </a:lnTo>
                    <a:lnTo>
                      <a:pt x="195144" y="29745"/>
                    </a:lnTo>
                    <a:lnTo>
                      <a:pt x="153669" y="51560"/>
                    </a:lnTo>
                    <a:lnTo>
                      <a:pt x="116030" y="78500"/>
                    </a:lnTo>
                    <a:lnTo>
                      <a:pt x="82751" y="110070"/>
                    </a:lnTo>
                    <a:lnTo>
                      <a:pt x="54352" y="145774"/>
                    </a:lnTo>
                    <a:lnTo>
                      <a:pt x="31356" y="185119"/>
                    </a:lnTo>
                    <a:lnTo>
                      <a:pt x="14283" y="227608"/>
                    </a:lnTo>
                    <a:lnTo>
                      <a:pt x="3657" y="272746"/>
                    </a:lnTo>
                    <a:lnTo>
                      <a:pt x="0" y="320040"/>
                    </a:lnTo>
                    <a:lnTo>
                      <a:pt x="3657" y="367332"/>
                    </a:lnTo>
                    <a:lnTo>
                      <a:pt x="14283" y="412471"/>
                    </a:lnTo>
                    <a:lnTo>
                      <a:pt x="31356" y="454960"/>
                    </a:lnTo>
                    <a:lnTo>
                      <a:pt x="54352" y="494304"/>
                    </a:lnTo>
                    <a:lnTo>
                      <a:pt x="82751" y="530009"/>
                    </a:lnTo>
                    <a:lnTo>
                      <a:pt x="116030" y="561579"/>
                    </a:lnTo>
                    <a:lnTo>
                      <a:pt x="153669" y="588519"/>
                    </a:lnTo>
                    <a:lnTo>
                      <a:pt x="195144" y="610334"/>
                    </a:lnTo>
                    <a:lnTo>
                      <a:pt x="239934" y="626529"/>
                    </a:lnTo>
                    <a:lnTo>
                      <a:pt x="287517" y="636609"/>
                    </a:lnTo>
                    <a:lnTo>
                      <a:pt x="337371" y="640079"/>
                    </a:lnTo>
                    <a:lnTo>
                      <a:pt x="387225" y="636609"/>
                    </a:lnTo>
                    <a:lnTo>
                      <a:pt x="434808" y="626529"/>
                    </a:lnTo>
                    <a:lnTo>
                      <a:pt x="479598" y="610334"/>
                    </a:lnTo>
                    <a:lnTo>
                      <a:pt x="521073" y="588519"/>
                    </a:lnTo>
                    <a:lnTo>
                      <a:pt x="558711" y="561579"/>
                    </a:lnTo>
                    <a:lnTo>
                      <a:pt x="591991" y="530009"/>
                    </a:lnTo>
                    <a:lnTo>
                      <a:pt x="620390" y="494304"/>
                    </a:lnTo>
                    <a:lnTo>
                      <a:pt x="643387" y="454960"/>
                    </a:lnTo>
                    <a:lnTo>
                      <a:pt x="660459" y="412471"/>
                    </a:lnTo>
                    <a:lnTo>
                      <a:pt x="671085" y="367332"/>
                    </a:lnTo>
                    <a:lnTo>
                      <a:pt x="674743" y="320040"/>
                    </a:lnTo>
                    <a:lnTo>
                      <a:pt x="671085" y="272746"/>
                    </a:lnTo>
                    <a:lnTo>
                      <a:pt x="660459" y="227608"/>
                    </a:lnTo>
                    <a:lnTo>
                      <a:pt x="643387" y="185119"/>
                    </a:lnTo>
                    <a:lnTo>
                      <a:pt x="620390" y="145774"/>
                    </a:lnTo>
                    <a:lnTo>
                      <a:pt x="591991" y="110070"/>
                    </a:lnTo>
                    <a:lnTo>
                      <a:pt x="558711" y="78500"/>
                    </a:lnTo>
                    <a:lnTo>
                      <a:pt x="521073" y="51560"/>
                    </a:lnTo>
                    <a:lnTo>
                      <a:pt x="479598" y="29745"/>
                    </a:lnTo>
                    <a:lnTo>
                      <a:pt x="434808" y="13550"/>
                    </a:lnTo>
                    <a:lnTo>
                      <a:pt x="387225" y="3470"/>
                    </a:lnTo>
                    <a:lnTo>
                      <a:pt x="337371" y="0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12" name="object 12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47459" y="5327225"/>
                <a:ext cx="107576" cy="127562"/>
              </a:xfrm>
              <a:prstGeom prst="rect">
                <a:avLst/>
              </a:prstGeom>
            </p:spPr>
          </p:pic>
          <p:sp>
            <p:nvSpPr>
              <p:cNvPr id="13" name="object 13"/>
              <p:cNvSpPr/>
              <p:nvPr/>
            </p:nvSpPr>
            <p:spPr>
              <a:xfrm>
                <a:off x="2444691" y="5238912"/>
                <a:ext cx="16700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67005" h="298450">
                    <a:moveTo>
                      <a:pt x="162106" y="0"/>
                    </a:moveTo>
                    <a:lnTo>
                      <a:pt x="160260" y="0"/>
                    </a:lnTo>
                    <a:lnTo>
                      <a:pt x="2585" y="88863"/>
                    </a:lnTo>
                    <a:lnTo>
                      <a:pt x="1108" y="89908"/>
                    </a:lnTo>
                    <a:lnTo>
                      <a:pt x="0" y="91650"/>
                    </a:lnTo>
                    <a:lnTo>
                      <a:pt x="0" y="213271"/>
                    </a:lnTo>
                    <a:lnTo>
                      <a:pt x="1108" y="215013"/>
                    </a:lnTo>
                    <a:lnTo>
                      <a:pt x="2954" y="215710"/>
                    </a:lnTo>
                    <a:lnTo>
                      <a:pt x="158783" y="297604"/>
                    </a:lnTo>
                    <a:lnTo>
                      <a:pt x="160260" y="298301"/>
                    </a:lnTo>
                    <a:lnTo>
                      <a:pt x="162106" y="298301"/>
                    </a:lnTo>
                    <a:lnTo>
                      <a:pt x="163214" y="297953"/>
                    </a:lnTo>
                    <a:lnTo>
                      <a:pt x="163953" y="297604"/>
                    </a:lnTo>
                    <a:lnTo>
                      <a:pt x="165430" y="296558"/>
                    </a:lnTo>
                    <a:lnTo>
                      <a:pt x="166537" y="295164"/>
                    </a:lnTo>
                    <a:lnTo>
                      <a:pt x="166537" y="285059"/>
                    </a:lnTo>
                    <a:lnTo>
                      <a:pt x="155829" y="285059"/>
                    </a:lnTo>
                    <a:lnTo>
                      <a:pt x="10708" y="208393"/>
                    </a:lnTo>
                    <a:lnTo>
                      <a:pt x="10708" y="96180"/>
                    </a:lnTo>
                    <a:lnTo>
                      <a:pt x="155829" y="13939"/>
                    </a:lnTo>
                    <a:lnTo>
                      <a:pt x="166537" y="13939"/>
                    </a:lnTo>
                    <a:lnTo>
                      <a:pt x="166537" y="3484"/>
                    </a:lnTo>
                    <a:lnTo>
                      <a:pt x="165430" y="1742"/>
                    </a:lnTo>
                    <a:lnTo>
                      <a:pt x="163953" y="1045"/>
                    </a:lnTo>
                    <a:lnTo>
                      <a:pt x="162106" y="0"/>
                    </a:lnTo>
                    <a:close/>
                  </a:path>
                  <a:path w="167005" h="298450">
                    <a:moveTo>
                      <a:pt x="166537" y="13939"/>
                    </a:moveTo>
                    <a:lnTo>
                      <a:pt x="155829" y="13939"/>
                    </a:lnTo>
                    <a:lnTo>
                      <a:pt x="155829" y="285059"/>
                    </a:lnTo>
                    <a:lnTo>
                      <a:pt x="166537" y="285059"/>
                    </a:lnTo>
                    <a:lnTo>
                      <a:pt x="166537" y="13939"/>
                    </a:lnTo>
                    <a:close/>
                  </a:path>
                </a:pathLst>
              </a:custGeom>
              <a:solidFill>
                <a:srgbClr val="F2F2F2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14" name="object 14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43295" y="5286993"/>
                <a:ext cx="83784" cy="207045"/>
              </a:xfrm>
              <a:prstGeom prst="rect">
                <a:avLst/>
              </a:prstGeom>
            </p:spPr>
          </p:pic>
        </p:grpSp>
      </p:grpSp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0363" y="6201295"/>
            <a:ext cx="11451590" cy="0"/>
          </a:xfrm>
          <a:custGeom>
            <a:avLst/>
            <a:gdLst/>
            <a:ahLst/>
            <a:cxnLst/>
            <a:rect l="l" t="t" r="r" b="b"/>
            <a:pathLst>
              <a:path w="11451590">
                <a:moveTo>
                  <a:pt x="0" y="0"/>
                </a:moveTo>
                <a:lnTo>
                  <a:pt x="11451270" y="1"/>
                </a:lnTo>
              </a:path>
              <a:path w="11451590">
                <a:moveTo>
                  <a:pt x="0" y="0"/>
                </a:moveTo>
                <a:lnTo>
                  <a:pt x="11451270" y="1"/>
                </a:lnTo>
              </a:path>
            </a:pathLst>
          </a:custGeom>
          <a:ln w="12700">
            <a:solidFill>
              <a:srgbClr val="DA281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15">
            <a:extLst>
              <a:ext uri="{FF2B5EF4-FFF2-40B4-BE49-F238E27FC236}">
                <a16:creationId xmlns:a16="http://schemas.microsoft.com/office/drawing/2014/main" id="{1A9846E8-570E-CDC9-8D33-276ED5603E84}"/>
              </a:ext>
            </a:extLst>
          </p:cNvPr>
          <p:cNvSpPr txBox="1"/>
          <p:nvPr/>
        </p:nvSpPr>
        <p:spPr>
          <a:xfrm>
            <a:off x="370364" y="6051053"/>
            <a:ext cx="6057597" cy="94834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/>
          <a:p>
            <a:pPr marR="0" lvl="0" indent="0" fontAlgn="auto">
              <a:lnSpc>
                <a:spcPct val="659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0" baseline="30000">
                <a:solidFill>
                  <a:schemeClr val="tx2"/>
                </a:solidFill>
                <a:latin typeface="Arial"/>
                <a:cs typeface="Arial"/>
              </a:rPr>
              <a:t>1</a:t>
            </a:r>
            <a:r>
              <a:rPr lang="en-US" sz="900" kern="0">
                <a:solidFill>
                  <a:schemeClr val="tx2"/>
                </a:solidFill>
                <a:latin typeface="Arial"/>
                <a:cs typeface="Arial"/>
              </a:rPr>
              <a:t>Survey results collected from FY26 Q1 User Surveys</a:t>
            </a:r>
            <a:endParaRPr lang="en-US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4" name="object 62">
            <a:extLst>
              <a:ext uri="{FF2B5EF4-FFF2-40B4-BE49-F238E27FC236}">
                <a16:creationId xmlns:a16="http://schemas.microsoft.com/office/drawing/2014/main" id="{CC1BB06A-D98E-C937-A3D8-1254859BDEE4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>
          <a:xfrm>
            <a:off x="844905" y="6457802"/>
            <a:ext cx="4114800" cy="162224"/>
          </a:xfrm>
          <a:prstGeom prst="rect">
            <a:avLst/>
          </a:prstGeom>
        </p:spPr>
        <p:txBody>
          <a:bodyPr vert="horz" wrap="square" lIns="0" tIns="635" rIns="0" bIns="0" rtlCol="0" anchor="ctr">
            <a:spAutoFit/>
          </a:bodyPr>
          <a:lstStyle/>
          <a:p>
            <a:pPr marL="12696" lvl="0" defTabSz="914126">
              <a:spcBef>
                <a:spcPts val="5"/>
              </a:spcBef>
              <a:defRPr/>
            </a:pPr>
            <a:r>
              <a:rPr lang="en-US" spc="0">
                <a:solidFill>
                  <a:srgbClr val="4D4D4D"/>
                </a:solidFill>
              </a:rPr>
              <a:t>©</a:t>
            </a:r>
            <a:r>
              <a:rPr lang="en-US" spc="-204">
                <a:solidFill>
                  <a:srgbClr val="4D4D4D"/>
                </a:solidFill>
              </a:rPr>
              <a:t> </a:t>
            </a:r>
            <a:r>
              <a:rPr lang="en-US" spc="70">
                <a:solidFill>
                  <a:srgbClr val="4D4D4D"/>
                </a:solidFill>
              </a:rPr>
              <a:t>2026</a:t>
            </a:r>
            <a:r>
              <a:rPr lang="en-US" spc="215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UNITED</a:t>
            </a:r>
            <a:r>
              <a:rPr lang="en-US" spc="204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STATES</a:t>
            </a:r>
            <a:r>
              <a:rPr lang="en-US" spc="175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POSTAL</a:t>
            </a:r>
            <a:r>
              <a:rPr lang="en-US" spc="190">
                <a:solidFill>
                  <a:srgbClr val="4D4D4D"/>
                </a:solidFill>
              </a:rPr>
              <a:t> </a:t>
            </a:r>
            <a:r>
              <a:rPr lang="en-US" spc="70">
                <a:solidFill>
                  <a:srgbClr val="4D4D4D"/>
                </a:solidFill>
              </a:rPr>
              <a:t>SERVICE</a:t>
            </a:r>
          </a:p>
        </p:txBody>
      </p:sp>
      <p:sp>
        <p:nvSpPr>
          <p:cNvPr id="15" name="object 61">
            <a:extLst>
              <a:ext uri="{FF2B5EF4-FFF2-40B4-BE49-F238E27FC236}">
                <a16:creationId xmlns:a16="http://schemas.microsoft.com/office/drawing/2014/main" id="{580276AD-5B4A-5280-924C-197C9FC8C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>
          <a:xfrm>
            <a:off x="372965" y="6457802"/>
            <a:ext cx="2741612" cy="162224"/>
          </a:xfrm>
          <a:prstGeom prst="rect">
            <a:avLst/>
          </a:prstGeom>
        </p:spPr>
        <p:txBody>
          <a:bodyPr vert="horz" wrap="square" lIns="0" tIns="635" rIns="0" bIns="0" rtlCol="0" anchor="ctr">
            <a:spAutoFit/>
          </a:bodyPr>
          <a:lstStyle/>
          <a:p>
            <a:pPr marL="38089" marR="0" lvl="0" indent="0" algn="l" defTabSz="914126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50" b="0" i="0" u="none" strike="noStrike" kern="0" cap="none" spc="-25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38089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1050" b="0" i="0" u="none" strike="noStrike" kern="0" cap="none" spc="-25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167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97FD3713-5B37-8E1F-CC4D-CCC869BAB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64" y="630475"/>
            <a:ext cx="11449050" cy="535531"/>
          </a:xfrm>
        </p:spPr>
        <p:txBody>
          <a:bodyPr/>
          <a:lstStyle/>
          <a:p>
            <a:r>
              <a:rPr lang="en-US" dirty="0"/>
              <a:t>HIGH NET PROMOTER SCORE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1D2C5E92-3B68-20DF-A3CC-6FD987F49E4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70364" y="136526"/>
            <a:ext cx="3752107" cy="245003"/>
          </a:xfrm>
        </p:spPr>
        <p:txBody>
          <a:bodyPr/>
          <a:lstStyle/>
          <a:p>
            <a:r>
              <a:rPr lang="en-US" dirty="0"/>
              <a:t>REACH ENGAGED USERS 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5C8EC3A-C221-5BCF-611E-B1A5928F2C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0364" y="1196793"/>
            <a:ext cx="11449050" cy="663580"/>
          </a:xfrm>
        </p:spPr>
        <p:txBody>
          <a:bodyPr/>
          <a:lstStyle/>
          <a:p>
            <a:r>
              <a:rPr lang="en-US" sz="1800" b="0" dirty="0">
                <a:latin typeface="Arial"/>
                <a:cs typeface="Arial"/>
              </a:rPr>
              <a:t>Users are highly likely to recommend the Informed Delivery</a:t>
            </a:r>
            <a:r>
              <a:rPr lang="en-US" sz="1800" b="0" baseline="30000" dirty="0">
                <a:latin typeface="Arial"/>
                <a:cs typeface="Arial"/>
              </a:rPr>
              <a:t>®</a:t>
            </a:r>
            <a:r>
              <a:rPr lang="en-US" sz="1800" b="0" dirty="0">
                <a:latin typeface="Arial"/>
                <a:cs typeface="Arial"/>
              </a:rPr>
              <a:t> feature to others, leading to more awareness and a potential increase in the user base.</a:t>
            </a:r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5DC6C5E-28A2-726F-E38D-7C9C8FAA5621}"/>
              </a:ext>
            </a:extLst>
          </p:cNvPr>
          <p:cNvSpPr/>
          <p:nvPr/>
        </p:nvSpPr>
        <p:spPr>
          <a:xfrm>
            <a:off x="1018112" y="2328083"/>
            <a:ext cx="5371937" cy="2617854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  <a:ln w="38100" cap="flat" cmpd="sng" algn="ctr">
            <a:solidFill>
              <a:srgbClr val="21874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3D08A5-A539-6A39-9BFA-43B6C6073A3C}"/>
              </a:ext>
            </a:extLst>
          </p:cNvPr>
          <p:cNvSpPr txBox="1"/>
          <p:nvPr/>
        </p:nvSpPr>
        <p:spPr>
          <a:xfrm>
            <a:off x="3094480" y="3668688"/>
            <a:ext cx="1429895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7000" b="1" kern="0">
                <a:solidFill>
                  <a:schemeClr val="tx2"/>
                </a:solidFill>
                <a:latin typeface="+mj-lt"/>
              </a:rPr>
              <a:t>70</a:t>
            </a:r>
            <a:endParaRPr lang="en-US" sz="7000" b="1" kern="0" baseline="30000">
              <a:solidFill>
                <a:schemeClr val="tx2"/>
              </a:solidFill>
              <a:latin typeface="+mj-lt"/>
              <a:cs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E3F721-6AC0-F651-0140-98545B28FB60}"/>
              </a:ext>
            </a:extLst>
          </p:cNvPr>
          <p:cNvSpPr txBox="1"/>
          <p:nvPr/>
        </p:nvSpPr>
        <p:spPr>
          <a:xfrm>
            <a:off x="1076599" y="2550998"/>
            <a:ext cx="525496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kern="0">
                <a:solidFill>
                  <a:schemeClr val="tx2"/>
                </a:solidFill>
                <a:latin typeface="+mj-lt"/>
              </a:rPr>
              <a:t>USPS </a:t>
            </a:r>
          </a:p>
          <a:p>
            <a:pPr algn="ctr">
              <a:defRPr/>
            </a:pPr>
            <a:r>
              <a:rPr lang="en-US" sz="3200" b="1" kern="0">
                <a:solidFill>
                  <a:schemeClr val="tx2"/>
                </a:solidFill>
                <a:latin typeface="+mj-lt"/>
              </a:rPr>
              <a:t>Net Promoter</a:t>
            </a:r>
            <a:r>
              <a:rPr lang="en-US" sz="3200" b="1" i="0" kern="0">
                <a:solidFill>
                  <a:schemeClr val="tx2"/>
                </a:solidFill>
                <a:effectLst/>
                <a:latin typeface="+mj-lt"/>
              </a:rPr>
              <a:t> </a:t>
            </a:r>
            <a:r>
              <a:rPr lang="en-US" sz="3200" b="1" kern="0">
                <a:solidFill>
                  <a:schemeClr val="tx2"/>
                </a:solidFill>
                <a:latin typeface="+mj-lt"/>
              </a:rPr>
              <a:t>Score</a:t>
            </a:r>
            <a:r>
              <a:rPr lang="en-US" sz="3200" b="1" kern="0" baseline="30000">
                <a:solidFill>
                  <a:schemeClr val="tx2"/>
                </a:solidFill>
                <a:latin typeface="+mj-lt"/>
              </a:rPr>
              <a:t>1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2CA4F02-AE20-BC95-50C5-21A2271E1C05}"/>
              </a:ext>
            </a:extLst>
          </p:cNvPr>
          <p:cNvGrpSpPr/>
          <p:nvPr/>
        </p:nvGrpSpPr>
        <p:grpSpPr>
          <a:xfrm>
            <a:off x="676549" y="1907013"/>
            <a:ext cx="1143000" cy="1143000"/>
            <a:chOff x="1676401" y="2819401"/>
            <a:chExt cx="1447801" cy="1371601"/>
          </a:xfrm>
          <a:solidFill>
            <a:srgbClr val="9BBB59">
              <a:lumMod val="20000"/>
              <a:lumOff val="80000"/>
            </a:srgbClr>
          </a:solidFill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6A19839-1094-812F-2796-CEF698001E68}"/>
                </a:ext>
              </a:extLst>
            </p:cNvPr>
            <p:cNvSpPr/>
            <p:nvPr/>
          </p:nvSpPr>
          <p:spPr>
            <a:xfrm>
              <a:off x="1676401" y="2819401"/>
              <a:ext cx="1447801" cy="1371601"/>
            </a:xfrm>
            <a:prstGeom prst="ellipse">
              <a:avLst/>
            </a:prstGeom>
            <a:grpFill/>
            <a:ln w="38100" cap="flat" cmpd="sng" algn="ctr">
              <a:solidFill>
                <a:srgbClr val="218748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5" name="Graphic 44" descr="Smiling face outline with solid fill">
              <a:extLst>
                <a:ext uri="{FF2B5EF4-FFF2-40B4-BE49-F238E27FC236}">
                  <a16:creationId xmlns:a16="http://schemas.microsoft.com/office/drawing/2014/main" id="{B4A698E2-152C-085F-ED91-E62680D12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06525" y="3011425"/>
              <a:ext cx="987551" cy="987553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31C1088-9790-0C0E-7746-E1B6ADE01ABB}"/>
              </a:ext>
            </a:extLst>
          </p:cNvPr>
          <p:cNvSpPr txBox="1"/>
          <p:nvPr/>
        </p:nvSpPr>
        <p:spPr>
          <a:xfrm>
            <a:off x="4232724" y="3745175"/>
            <a:ext cx="2303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kern="0" baseline="30000">
                <a:solidFill>
                  <a:schemeClr val="tx2"/>
                </a:solidFill>
                <a:latin typeface="+mj-lt"/>
              </a:rPr>
              <a:t>2</a:t>
            </a:r>
            <a:endParaRPr lang="en-US" sz="3200"/>
          </a:p>
        </p:txBody>
      </p:sp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0363" y="6201295"/>
            <a:ext cx="11451590" cy="0"/>
          </a:xfrm>
          <a:custGeom>
            <a:avLst/>
            <a:gdLst/>
            <a:ahLst/>
            <a:cxnLst/>
            <a:rect l="l" t="t" r="r" b="b"/>
            <a:pathLst>
              <a:path w="11451590">
                <a:moveTo>
                  <a:pt x="0" y="0"/>
                </a:moveTo>
                <a:lnTo>
                  <a:pt x="11451270" y="1"/>
                </a:lnTo>
              </a:path>
              <a:path w="11451590">
                <a:moveTo>
                  <a:pt x="0" y="0"/>
                </a:moveTo>
                <a:lnTo>
                  <a:pt x="11451270" y="1"/>
                </a:lnTo>
              </a:path>
            </a:pathLst>
          </a:custGeom>
          <a:ln w="12700">
            <a:solidFill>
              <a:srgbClr val="DA281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211AA1E2-0B95-ED4A-2376-EB7EB157A47D}"/>
              </a:ext>
            </a:extLst>
          </p:cNvPr>
          <p:cNvSpPr txBox="1"/>
          <p:nvPr/>
        </p:nvSpPr>
        <p:spPr>
          <a:xfrm>
            <a:off x="370364" y="5432706"/>
            <a:ext cx="6567765" cy="7309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-25" normalizeH="0" baseline="3000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cs typeface="Arial"/>
              </a:rPr>
              <a:t>1</a:t>
            </a:r>
            <a:r>
              <a:rPr sz="9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Net Promoter</a:t>
            </a:r>
            <a:r>
              <a:rPr lang="en-US" sz="9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sz="9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Score (NPS) is an industry metric measured by asking users how likely they are to recommend a product, service or company to a friend or colleague. To calculate, visit </a:t>
            </a:r>
            <a:r>
              <a:rPr sz="9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NPS Calculator: Calculate and Benchmark Your Net Promoter Score (retently.com)</a:t>
            </a:r>
            <a:r>
              <a:rPr lang="en-US" sz="9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Net Promoter® and Net Promoter Score® are registered trademarks of Bain &amp; Company, Inc.</a:t>
            </a:r>
          </a:p>
          <a:p>
            <a:pPr marL="38100" marR="30480">
              <a:spcBef>
                <a:spcPts val="100"/>
              </a:spcBef>
              <a:defRPr/>
            </a:pPr>
            <a:r>
              <a:rPr lang="en-US" sz="900" kern="0" baseline="27777" dirty="0">
                <a:solidFill>
                  <a:schemeClr val="tx2"/>
                </a:solidFill>
                <a:latin typeface="Arial"/>
                <a:cs typeface="Arial"/>
              </a:rPr>
              <a:t>2</a:t>
            </a:r>
            <a:r>
              <a:rPr lang="en-US" sz="9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from FY26 Q1 User Survey</a:t>
            </a:r>
          </a:p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0" baseline="27777" dirty="0">
                <a:solidFill>
                  <a:schemeClr val="tx2"/>
                </a:solidFill>
                <a:latin typeface="Arial"/>
                <a:cs typeface="Arial"/>
              </a:rPr>
              <a:t>3</a:t>
            </a:r>
            <a:r>
              <a:rPr sz="9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https://www.retently.com/blog/good-net-promoter-score/</a:t>
            </a:r>
            <a:endParaRPr sz="900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2EA566-7A70-F1B2-09C3-ACFF4D959ED0}"/>
              </a:ext>
            </a:extLst>
          </p:cNvPr>
          <p:cNvSpPr/>
          <p:nvPr/>
        </p:nvSpPr>
        <p:spPr>
          <a:xfrm>
            <a:off x="8230800" y="3317641"/>
            <a:ext cx="1381125" cy="1007148"/>
          </a:xfrm>
          <a:prstGeom prst="rect">
            <a:avLst/>
          </a:prstGeom>
          <a:noFill/>
          <a:ln w="25400" cap="flat" cmpd="sng" algn="ctr">
            <a:solidFill>
              <a:srgbClr val="E7192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E9B642-E82E-873D-7B32-0D9D8F893256}"/>
              </a:ext>
            </a:extLst>
          </p:cNvPr>
          <p:cNvSpPr txBox="1"/>
          <p:nvPr/>
        </p:nvSpPr>
        <p:spPr>
          <a:xfrm>
            <a:off x="8493955" y="3723469"/>
            <a:ext cx="86351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solidFill>
                  <a:schemeClr val="accent1"/>
                </a:solidFill>
                <a:latin typeface="+mj-lt"/>
              </a:rPr>
              <a:t>59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59F43E-574A-107B-FEEB-C53253C25BB2}"/>
              </a:ext>
            </a:extLst>
          </p:cNvPr>
          <p:cNvSpPr txBox="1"/>
          <p:nvPr/>
        </p:nvSpPr>
        <p:spPr>
          <a:xfrm>
            <a:off x="8077043" y="3375676"/>
            <a:ext cx="1663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rPr>
              <a:t>eCommerce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rPr>
              <a:t>&amp; Retail</a:t>
            </a: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FFB62DA1-1E96-F1F4-8149-C2D0D9E54FC7}"/>
              </a:ext>
            </a:extLst>
          </p:cNvPr>
          <p:cNvSpPr txBox="1"/>
          <p:nvPr/>
        </p:nvSpPr>
        <p:spPr>
          <a:xfrm>
            <a:off x="6708427" y="4295472"/>
            <a:ext cx="5276039" cy="245580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">
              <a:spcBef>
                <a:spcPts val="715"/>
              </a:spcBef>
              <a:defRPr/>
            </a:pPr>
            <a:r>
              <a:rPr lang="en-US" sz="1000" b="1" i="1" kern="0" spc="-35">
                <a:solidFill>
                  <a:schemeClr val="tx2"/>
                </a:solidFill>
                <a:cs typeface="Arial"/>
              </a:rPr>
              <a:t>Compared to NPS</a:t>
            </a:r>
            <a:r>
              <a:rPr lang="en-US" sz="1000" b="1" i="1" kern="0" spc="-35" baseline="30000">
                <a:solidFill>
                  <a:schemeClr val="tx2"/>
                </a:solidFill>
                <a:cs typeface="Arial"/>
              </a:rPr>
              <a:t>®</a:t>
            </a:r>
            <a:r>
              <a:rPr lang="en-US" sz="1000" b="1" i="1" kern="0" spc="-35">
                <a:solidFill>
                  <a:schemeClr val="tx2"/>
                </a:solidFill>
                <a:cs typeface="Arial"/>
              </a:rPr>
              <a:t> scores for other industries</a:t>
            </a:r>
            <a:r>
              <a:rPr lang="en-US" sz="1000" b="1" i="1" kern="0" spc="-35" baseline="30000">
                <a:solidFill>
                  <a:schemeClr val="tx2"/>
                </a:solidFill>
                <a:cs typeface="Arial"/>
              </a:rPr>
              <a:t>3</a:t>
            </a:r>
            <a:endParaRPr sz="1000" b="1" i="1" kern="0" baseline="30000">
              <a:solidFill>
                <a:schemeClr val="tx2"/>
              </a:solidFill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E5BB64-8462-2D47-F44D-55A2E5A6081E}"/>
              </a:ext>
            </a:extLst>
          </p:cNvPr>
          <p:cNvSpPr/>
          <p:nvPr/>
        </p:nvSpPr>
        <p:spPr>
          <a:xfrm>
            <a:off x="6716379" y="3325708"/>
            <a:ext cx="1381125" cy="1007148"/>
          </a:xfrm>
          <a:prstGeom prst="rect">
            <a:avLst/>
          </a:prstGeom>
          <a:noFill/>
          <a:ln w="25400" cap="flat" cmpd="sng" algn="ctr">
            <a:solidFill>
              <a:srgbClr val="3333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283BEA-CD1B-5FBA-FF27-AEFB14B6EF22}"/>
              </a:ext>
            </a:extLst>
          </p:cNvPr>
          <p:cNvSpPr txBox="1"/>
          <p:nvPr/>
        </p:nvSpPr>
        <p:spPr>
          <a:xfrm>
            <a:off x="6975182" y="3723469"/>
            <a:ext cx="86351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solidFill>
                  <a:schemeClr val="accent2"/>
                </a:solidFill>
                <a:latin typeface="+mj-lt"/>
              </a:rPr>
              <a:t>66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D687CA-B70E-7A30-67BA-DEEF1DB07B24}"/>
              </a:ext>
            </a:extLst>
          </p:cNvPr>
          <p:cNvSpPr txBox="1"/>
          <p:nvPr/>
        </p:nvSpPr>
        <p:spPr>
          <a:xfrm>
            <a:off x="6575132" y="3375676"/>
            <a:ext cx="1663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</a:rPr>
              <a:t>Technology &amp; Services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3C8615-D638-2DEA-CB67-1E2792685520}"/>
              </a:ext>
            </a:extLst>
          </p:cNvPr>
          <p:cNvSpPr/>
          <p:nvPr/>
        </p:nvSpPr>
        <p:spPr>
          <a:xfrm>
            <a:off x="9753171" y="3325708"/>
            <a:ext cx="1381125" cy="1007148"/>
          </a:xfrm>
          <a:prstGeom prst="rect">
            <a:avLst/>
          </a:prstGeom>
          <a:noFill/>
          <a:ln w="25400" cap="flat" cmpd="sng" algn="ctr">
            <a:solidFill>
              <a:srgbClr val="3573B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9BCF67-8472-06F1-0223-4DC7FD679E01}"/>
              </a:ext>
            </a:extLst>
          </p:cNvPr>
          <p:cNvSpPr txBox="1"/>
          <p:nvPr/>
        </p:nvSpPr>
        <p:spPr>
          <a:xfrm>
            <a:off x="10017309" y="3723469"/>
            <a:ext cx="86351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latin typeface="+mj-lt"/>
              </a:rPr>
              <a:t>53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0EFB83-AD71-B4E6-FE61-C68FCC9CB7DD}"/>
              </a:ext>
            </a:extLst>
          </p:cNvPr>
          <p:cNvSpPr txBox="1"/>
          <p:nvPr/>
        </p:nvSpPr>
        <p:spPr>
          <a:xfrm>
            <a:off x="9611924" y="3375676"/>
            <a:ext cx="166361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</a:rPr>
              <a:t>Healthcare</a:t>
            </a:r>
          </a:p>
        </p:txBody>
      </p:sp>
      <p:sp>
        <p:nvSpPr>
          <p:cNvPr id="16" name="object 62">
            <a:extLst>
              <a:ext uri="{FF2B5EF4-FFF2-40B4-BE49-F238E27FC236}">
                <a16:creationId xmlns:a16="http://schemas.microsoft.com/office/drawing/2014/main" id="{4CD115CE-8B73-9F8B-9431-A595FE64D98D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>
          <a:xfrm>
            <a:off x="844905" y="6457802"/>
            <a:ext cx="4114800" cy="162224"/>
          </a:xfrm>
          <a:prstGeom prst="rect">
            <a:avLst/>
          </a:prstGeom>
        </p:spPr>
        <p:txBody>
          <a:bodyPr vert="horz" wrap="square" lIns="0" tIns="635" rIns="0" bIns="0" rtlCol="0" anchor="ctr">
            <a:spAutoFit/>
          </a:bodyPr>
          <a:lstStyle/>
          <a:p>
            <a:pPr marL="12696" lvl="0" defTabSz="914126">
              <a:spcBef>
                <a:spcPts val="5"/>
              </a:spcBef>
              <a:defRPr/>
            </a:pPr>
            <a:r>
              <a:rPr lang="en-US" spc="0">
                <a:solidFill>
                  <a:srgbClr val="4D4D4D"/>
                </a:solidFill>
              </a:rPr>
              <a:t>©</a:t>
            </a:r>
            <a:r>
              <a:rPr lang="en-US" spc="-204">
                <a:solidFill>
                  <a:srgbClr val="4D4D4D"/>
                </a:solidFill>
              </a:rPr>
              <a:t> </a:t>
            </a:r>
            <a:r>
              <a:rPr lang="en-US" spc="70">
                <a:solidFill>
                  <a:srgbClr val="4D4D4D"/>
                </a:solidFill>
              </a:rPr>
              <a:t>2026</a:t>
            </a:r>
            <a:r>
              <a:rPr lang="en-US" spc="215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UNITED</a:t>
            </a:r>
            <a:r>
              <a:rPr lang="en-US" spc="204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STATES</a:t>
            </a:r>
            <a:r>
              <a:rPr lang="en-US" spc="175">
                <a:solidFill>
                  <a:srgbClr val="4D4D4D"/>
                </a:solidFill>
              </a:rPr>
              <a:t> </a:t>
            </a:r>
            <a:r>
              <a:rPr lang="en-US" spc="75">
                <a:solidFill>
                  <a:srgbClr val="4D4D4D"/>
                </a:solidFill>
              </a:rPr>
              <a:t>POSTAL</a:t>
            </a:r>
            <a:r>
              <a:rPr lang="en-US" spc="190">
                <a:solidFill>
                  <a:srgbClr val="4D4D4D"/>
                </a:solidFill>
              </a:rPr>
              <a:t> </a:t>
            </a:r>
            <a:r>
              <a:rPr lang="en-US" spc="70">
                <a:solidFill>
                  <a:srgbClr val="4D4D4D"/>
                </a:solidFill>
              </a:rPr>
              <a:t>SERVICE</a:t>
            </a:r>
          </a:p>
        </p:txBody>
      </p:sp>
      <p:sp>
        <p:nvSpPr>
          <p:cNvPr id="17" name="object 61">
            <a:extLst>
              <a:ext uri="{FF2B5EF4-FFF2-40B4-BE49-F238E27FC236}">
                <a16:creationId xmlns:a16="http://schemas.microsoft.com/office/drawing/2014/main" id="{2AA1E733-E052-1B99-17BE-9D092AB6A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>
          <a:xfrm>
            <a:off x="372965" y="6457802"/>
            <a:ext cx="2741612" cy="162224"/>
          </a:xfrm>
          <a:prstGeom prst="rect">
            <a:avLst/>
          </a:prstGeom>
        </p:spPr>
        <p:txBody>
          <a:bodyPr vert="horz" wrap="square" lIns="0" tIns="635" rIns="0" bIns="0" rtlCol="0" anchor="ctr">
            <a:spAutoFit/>
          </a:bodyPr>
          <a:lstStyle/>
          <a:p>
            <a:pPr marL="38089" marR="0" lvl="0" indent="0" algn="l" defTabSz="914126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50" b="0" i="0" u="none" strike="noStrike" kern="0" cap="none" spc="-25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38089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sz="1050" b="0" i="0" u="none" strike="noStrike" kern="0" cap="none" spc="-25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1732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Y7pkFuQ.iDE2T69ATxo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ogm3OXUQfuv8Hx.kOCZZ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ogm3OXUQfuv8Hx.kOCZZ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ogm3OXUQfuv8Hx.kOCZZ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scbJzeH.EqU1BJnXYC2n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scbJzeH.EqU1BJnXYC2n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scbJzeH.EqU1BJnXYC2n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Y7pkFuQ.iDE2T69ATxo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ogm3OXUQfuv8Hx.kOCZZ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ogm3OXUQfuv8Hx.kOCZZ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ogm3OXUQfuv8Hx.kOCZZ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USPS IDPO 2.0">
  <a:themeElements>
    <a:clrScheme name="IDPO Template 2">
      <a:dk1>
        <a:srgbClr val="004B87"/>
      </a:dk1>
      <a:lt1>
        <a:srgbClr val="FFFFFF"/>
      </a:lt1>
      <a:dk2>
        <a:srgbClr val="4D4D4D"/>
      </a:dk2>
      <a:lt2>
        <a:srgbClr val="F7F7F7"/>
      </a:lt2>
      <a:accent1>
        <a:srgbClr val="DA281C"/>
      </a:accent1>
      <a:accent2>
        <a:srgbClr val="333366"/>
      </a:accent2>
      <a:accent3>
        <a:srgbClr val="000000"/>
      </a:accent3>
      <a:accent4>
        <a:srgbClr val="DAEEFE"/>
      </a:accent4>
      <a:accent5>
        <a:srgbClr val="E7E7E7"/>
      </a:accent5>
      <a:accent6>
        <a:srgbClr val="248708"/>
      </a:accent6>
      <a:hlink>
        <a:srgbClr val="007BDD"/>
      </a:hlink>
      <a:folHlink>
        <a:srgbClr val="DA281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</a:spPr>
      <a:bodyPr wrap="square" rtlCol="0" anchor="t">
        <a:noAutofit/>
      </a:bodyPr>
      <a:lstStyle>
        <a:defPPr algn="l">
          <a:lnSpc>
            <a:spcPct val="107000"/>
          </a:lnSpc>
          <a:spcBef>
            <a:spcPts val="500"/>
          </a:spcBef>
          <a:spcAft>
            <a:spcPts val="500"/>
          </a:spcAft>
          <a:defRPr sz="1600" b="1" kern="1600" spc="-30" dirty="0" smtClean="0"/>
        </a:defPPr>
      </a:lstStyle>
    </a:spDef>
    <a:txDef>
      <a:spPr>
        <a:noFill/>
      </a:spPr>
      <a:bodyPr wrap="square" rtlCol="0" anchor="t">
        <a:spAutoFit/>
      </a:bodyPr>
      <a:lstStyle>
        <a:defPPr algn="l">
          <a:lnSpc>
            <a:spcPct val="107000"/>
          </a:lnSpc>
          <a:spcBef>
            <a:spcPts val="500"/>
          </a:spcBef>
          <a:spcAft>
            <a:spcPts val="500"/>
          </a:spcAft>
          <a:defRPr sz="1600" kern="1600" spc="-3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USPS IDPO 2.0" id="{50BE1222-6D07-8442-B1C4-AB01C4F704EA}" vid="{E3398C8C-8653-B341-A936-D458E1D61486}"/>
    </a:ext>
  </a:extLst>
</a:theme>
</file>

<file path=ppt/theme/theme2.xml><?xml version="1.0" encoding="utf-8"?>
<a:theme xmlns:a="http://schemas.openxmlformats.org/drawingml/2006/main" name="1_USPS IDPO 2.0">
  <a:themeElements>
    <a:clrScheme name="IDPO Template 2">
      <a:dk1>
        <a:srgbClr val="004B87"/>
      </a:dk1>
      <a:lt1>
        <a:srgbClr val="FFFFFF"/>
      </a:lt1>
      <a:dk2>
        <a:srgbClr val="4D4D4D"/>
      </a:dk2>
      <a:lt2>
        <a:srgbClr val="F7F7F7"/>
      </a:lt2>
      <a:accent1>
        <a:srgbClr val="DA281C"/>
      </a:accent1>
      <a:accent2>
        <a:srgbClr val="333366"/>
      </a:accent2>
      <a:accent3>
        <a:srgbClr val="000000"/>
      </a:accent3>
      <a:accent4>
        <a:srgbClr val="DAEEFE"/>
      </a:accent4>
      <a:accent5>
        <a:srgbClr val="E7E7E7"/>
      </a:accent5>
      <a:accent6>
        <a:srgbClr val="248708"/>
      </a:accent6>
      <a:hlink>
        <a:srgbClr val="007BDD"/>
      </a:hlink>
      <a:folHlink>
        <a:srgbClr val="DA281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</a:spPr>
      <a:bodyPr wrap="square" rtlCol="0" anchor="t">
        <a:noAutofit/>
      </a:bodyPr>
      <a:lstStyle>
        <a:defPPr algn="l">
          <a:lnSpc>
            <a:spcPct val="107000"/>
          </a:lnSpc>
          <a:spcBef>
            <a:spcPts val="500"/>
          </a:spcBef>
          <a:spcAft>
            <a:spcPts val="500"/>
          </a:spcAft>
          <a:defRPr sz="1600" b="1" kern="1600" spc="-30" dirty="0" smtClean="0"/>
        </a:defPPr>
      </a:lstStyle>
    </a:spDef>
    <a:txDef>
      <a:spPr>
        <a:noFill/>
      </a:spPr>
      <a:bodyPr wrap="square" rtlCol="0" anchor="t">
        <a:spAutoFit/>
      </a:bodyPr>
      <a:lstStyle>
        <a:defPPr algn="l">
          <a:lnSpc>
            <a:spcPct val="107000"/>
          </a:lnSpc>
          <a:spcBef>
            <a:spcPts val="500"/>
          </a:spcBef>
          <a:spcAft>
            <a:spcPts val="500"/>
          </a:spcAft>
          <a:defRPr sz="1600" kern="1600" spc="-3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USPS IDPO 2.0" id="{50BE1222-6D07-8442-B1C4-AB01C4F704EA}" vid="{E3398C8C-8653-B341-A936-D458E1D6148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USPS Sales Collateral">
    <a:dk1>
      <a:sysClr val="windowText" lastClr="000000"/>
    </a:dk1>
    <a:lt1>
      <a:sysClr val="window" lastClr="FFFFFF"/>
    </a:lt1>
    <a:dk2>
      <a:srgbClr val="7F7F7F"/>
    </a:dk2>
    <a:lt2>
      <a:srgbClr val="E7E6E6"/>
    </a:lt2>
    <a:accent1>
      <a:srgbClr val="19385F"/>
    </a:accent1>
    <a:accent2>
      <a:srgbClr val="1A6EA2"/>
    </a:accent2>
    <a:accent3>
      <a:srgbClr val="E7E6E6"/>
    </a:accent3>
    <a:accent4>
      <a:srgbClr val="5B9BD5"/>
    </a:accent4>
    <a:accent5>
      <a:srgbClr val="005D97"/>
    </a:accent5>
    <a:accent6>
      <a:srgbClr val="C00000"/>
    </a:accent6>
    <a:hlink>
      <a:srgbClr val="00B0F0"/>
    </a:hlink>
    <a:folHlink>
      <a:srgbClr val="954F72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7F7F7F"/>
    </a:dk2>
    <a:lt2>
      <a:srgbClr val="E7E6E6"/>
    </a:lt2>
    <a:accent1>
      <a:srgbClr val="19385F"/>
    </a:accent1>
    <a:accent2>
      <a:srgbClr val="1A6EA2"/>
    </a:accent2>
    <a:accent3>
      <a:srgbClr val="E7E6E6"/>
    </a:accent3>
    <a:accent4>
      <a:srgbClr val="5B9BD5"/>
    </a:accent4>
    <a:accent5>
      <a:srgbClr val="005D97"/>
    </a:accent5>
    <a:accent6>
      <a:srgbClr val="DA281C"/>
    </a:accent6>
    <a:hlink>
      <a:srgbClr val="00B0F0"/>
    </a:hlink>
    <a:folHlink>
      <a:srgbClr val="954F72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54d1f42-430c-40c7-b53c-eaea6829dece">
      <Terms xmlns="http://schemas.microsoft.com/office/infopath/2007/PartnerControls"/>
    </lcf76f155ced4ddcb4097134ff3c332f>
    <TaxCatchAll xmlns="f991faff-2e4b-4c2d-b075-7f57cca7e57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E5A1CB0B408947AD099D69DF8FA52D" ma:contentTypeVersion="19" ma:contentTypeDescription="Create a new document." ma:contentTypeScope="" ma:versionID="8dcd048d03ba972341d8e87f02884dfc">
  <xsd:schema xmlns:xsd="http://www.w3.org/2001/XMLSchema" xmlns:xs="http://www.w3.org/2001/XMLSchema" xmlns:p="http://schemas.microsoft.com/office/2006/metadata/properties" xmlns:ns2="854d1f42-430c-40c7-b53c-eaea6829dece" xmlns:ns3="f991faff-2e4b-4c2d-b075-7f57cca7e571" targetNamespace="http://schemas.microsoft.com/office/2006/metadata/properties" ma:root="true" ma:fieldsID="5514f5df145b917d676030548dbad159" ns2:_="" ns3:_="">
    <xsd:import namespace="854d1f42-430c-40c7-b53c-eaea6829dece"/>
    <xsd:import namespace="f991faff-2e4b-4c2d-b075-7f57cca7e5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4d1f42-430c-40c7-b53c-eaea6829de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98d900d-0589-4081-96eb-513de833a5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91faff-2e4b-4c2d-b075-7f57cca7e57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4d8af7e-0d37-42c9-8c48-06c8fd7b8b5b}" ma:internalName="TaxCatchAll" ma:showField="CatchAllData" ma:web="f991faff-2e4b-4c2d-b075-7f57cca7e5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8B9236-0860-4A6D-87B6-24DF75608BA7}">
  <ds:schemaRefs>
    <ds:schemaRef ds:uri="http://schemas.microsoft.com/office/2006/documentManagement/types"/>
    <ds:schemaRef ds:uri="http://www.w3.org/XML/1998/namespace"/>
    <ds:schemaRef ds:uri="f991faff-2e4b-4c2d-b075-7f57cca7e571"/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854d1f42-430c-40c7-b53c-eaea6829de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AC8AE6D-7572-4548-B9D9-4D8419E2CD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30D6F6-A7D3-4C7D-A1D6-970EAACC59C8}">
  <ds:schemaRefs>
    <ds:schemaRef ds:uri="854d1f42-430c-40c7-b53c-eaea6829dece"/>
    <ds:schemaRef ds:uri="f991faff-2e4b-4c2d-b075-7f57cca7e57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ea60d57e-af5b-4752-ac57-3e4f28ca11dc}" enabled="1" method="Standard" siteId="{36da45f1-dd2c-4d1f-af13-5abe46b99921}" removed="0"/>
  <clbl:label id="{f9aa5788-eb33-4a49-8ad0-76101910cac3}" enabled="0" method="" siteId="{f9aa5788-eb33-4a49-8ad0-76101910cac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1930</Words>
  <Application>Microsoft Office PowerPoint</Application>
  <PresentationFormat>Widescreen</PresentationFormat>
  <Paragraphs>308</Paragraphs>
  <Slides>20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Nexa Black</vt:lpstr>
      <vt:lpstr>Open Sans</vt:lpstr>
      <vt:lpstr>Open Sans Light</vt:lpstr>
      <vt:lpstr>Palatino Linotype</vt:lpstr>
      <vt:lpstr>Rockwell</vt:lpstr>
      <vt:lpstr>Verdana</vt:lpstr>
      <vt:lpstr>USPS IDPO 2.0</vt:lpstr>
      <vt:lpstr>1_USPS IDPO 2.0</vt:lpstr>
      <vt:lpstr>think-cell Slide</vt:lpstr>
      <vt:lpstr>Informed delivery® year in review</vt:lpstr>
      <vt:lpstr>Table of Contents</vt:lpstr>
      <vt:lpstr>EXECUTIVE SUMMARY</vt:lpstr>
      <vt:lpstr>SUMMARY OF KEY METRICS</vt:lpstr>
      <vt:lpstr>GROWING USER BASE</vt:lpstr>
      <vt:lpstr>INFORMED DELIVERY® HOUSEHOLD SATURATION</vt:lpstr>
      <vt:lpstr>HIGH REACH AND ENGAGEMENT</vt:lpstr>
      <vt:lpstr>Consistent user satisfaction</vt:lpstr>
      <vt:lpstr>HIGH NET PROMOTER SCORE</vt:lpstr>
      <vt:lpstr>Channel usage</vt:lpstr>
      <vt:lpstr>Id Mobile App</vt:lpstr>
      <vt:lpstr>Mail delivery notification</vt:lpstr>
      <vt:lpstr>On average, users spend more time on the Informed Delivery® dashboard than the median time spent on-page for 10+ industries.</vt:lpstr>
      <vt:lpstr>GENERATING SIGNIFICANT IMPRESSIONS</vt:lpstr>
      <vt:lpstr>HIGH EMAIL OPEN RATES</vt:lpstr>
      <vt:lpstr>MAIL CAMPAIGN IMPRESSIONS</vt:lpstr>
      <vt:lpstr>INFORMED DELIVERY® AS A MARKETING CHANNEL </vt:lpstr>
      <vt:lpstr>Opportunity for interactive campaigns</vt:lpstr>
      <vt:lpstr>calculate your potential Return on investment</vt:lpstr>
      <vt:lpstr>PACKAGE CAMPAIGNS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INFORMED DELIVERY® YEAR IN REVIEW</dc:title>
  <dc:creator>Konz, Kelsea</dc:creator>
  <cp:lastModifiedBy>Klaff, Madeline L - San Francisco, CA - Contractor</cp:lastModifiedBy>
  <cp:revision>9</cp:revision>
  <dcterms:created xsi:type="dcterms:W3CDTF">2023-09-27T16:44:50Z</dcterms:created>
  <dcterms:modified xsi:type="dcterms:W3CDTF">2026-03-04T20:29:19Z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2023-09-27T16:44:50Z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412bc0cf-6e7e-45ef-a59e-0e5b05c39349</vt:lpwstr>
  </property>
  <property fmtid="{D5CDD505-2E9C-101B-9397-08002B2CF9AE}" pid="8" name="MSIP_Label_ea60d57e-af5b-4752-ac57-3e4f28ca11dc_ContentBits">
    <vt:lpwstr>0</vt:lpwstr>
  </property>
  <property fmtid="{D5CDD505-2E9C-101B-9397-08002B2CF9AE}" pid="9" name="ContentTypeId">
    <vt:lpwstr>0x0101001AE5A1CB0B408947AD099D69DF8FA52D</vt:lpwstr>
  </property>
  <property fmtid="{D5CDD505-2E9C-101B-9397-08002B2CF9AE}" pid="10" name="MediaServiceImageTags">
    <vt:lpwstr/>
  </property>
</Properties>
</file>